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94"/>
  </p:notesMasterIdLst>
  <p:handoutMasterIdLst>
    <p:handoutMasterId r:id="rId95"/>
  </p:handoutMasterIdLst>
  <p:sldIdLst>
    <p:sldId id="419" r:id="rId2"/>
    <p:sldId id="261" r:id="rId3"/>
    <p:sldId id="430" r:id="rId4"/>
    <p:sldId id="421" r:id="rId5"/>
    <p:sldId id="474" r:id="rId6"/>
    <p:sldId id="265" r:id="rId7"/>
    <p:sldId id="307" r:id="rId8"/>
    <p:sldId id="277" r:id="rId9"/>
    <p:sldId id="267" r:id="rId10"/>
    <p:sldId id="268" r:id="rId11"/>
    <p:sldId id="310" r:id="rId12"/>
    <p:sldId id="311" r:id="rId13"/>
    <p:sldId id="266" r:id="rId14"/>
    <p:sldId id="312" r:id="rId15"/>
    <p:sldId id="286" r:id="rId16"/>
    <p:sldId id="295" r:id="rId17"/>
    <p:sldId id="296" r:id="rId18"/>
    <p:sldId id="297" r:id="rId19"/>
    <p:sldId id="402" r:id="rId20"/>
    <p:sldId id="475" r:id="rId21"/>
    <p:sldId id="386" r:id="rId22"/>
    <p:sldId id="352" r:id="rId23"/>
    <p:sldId id="357" r:id="rId24"/>
    <p:sldId id="355" r:id="rId25"/>
    <p:sldId id="354" r:id="rId26"/>
    <p:sldId id="356" r:id="rId27"/>
    <p:sldId id="353" r:id="rId28"/>
    <p:sldId id="364" r:id="rId29"/>
    <p:sldId id="365" r:id="rId30"/>
    <p:sldId id="367" r:id="rId31"/>
    <p:sldId id="366" r:id="rId32"/>
    <p:sldId id="368" r:id="rId33"/>
    <p:sldId id="425" r:id="rId34"/>
    <p:sldId id="344" r:id="rId35"/>
    <p:sldId id="455" r:id="rId36"/>
    <p:sldId id="456" r:id="rId37"/>
    <p:sldId id="459" r:id="rId38"/>
    <p:sldId id="460" r:id="rId39"/>
    <p:sldId id="471" r:id="rId40"/>
    <p:sldId id="472" r:id="rId41"/>
    <p:sldId id="473" r:id="rId42"/>
    <p:sldId id="461" r:id="rId43"/>
    <p:sldId id="462" r:id="rId44"/>
    <p:sldId id="479" r:id="rId45"/>
    <p:sldId id="477" r:id="rId46"/>
    <p:sldId id="478" r:id="rId47"/>
    <p:sldId id="480" r:id="rId48"/>
    <p:sldId id="481" r:id="rId49"/>
    <p:sldId id="464" r:id="rId50"/>
    <p:sldId id="463" r:id="rId51"/>
    <p:sldId id="466" r:id="rId52"/>
    <p:sldId id="465" r:id="rId53"/>
    <p:sldId id="476" r:id="rId54"/>
    <p:sldId id="467" r:id="rId55"/>
    <p:sldId id="468" r:id="rId56"/>
    <p:sldId id="470" r:id="rId57"/>
    <p:sldId id="482" r:id="rId58"/>
    <p:sldId id="483" r:id="rId59"/>
    <p:sldId id="444" r:id="rId60"/>
    <p:sldId id="445" r:id="rId61"/>
    <p:sldId id="446" r:id="rId62"/>
    <p:sldId id="447" r:id="rId63"/>
    <p:sldId id="448" r:id="rId64"/>
    <p:sldId id="449" r:id="rId65"/>
    <p:sldId id="450" r:id="rId66"/>
    <p:sldId id="451" r:id="rId67"/>
    <p:sldId id="453" r:id="rId68"/>
    <p:sldId id="454" r:id="rId69"/>
    <p:sldId id="314" r:id="rId70"/>
    <p:sldId id="392" r:id="rId71"/>
    <p:sldId id="347" r:id="rId72"/>
    <p:sldId id="469" r:id="rId73"/>
    <p:sldId id="388" r:id="rId74"/>
    <p:sldId id="389" r:id="rId75"/>
    <p:sldId id="321" r:id="rId76"/>
    <p:sldId id="325" r:id="rId77"/>
    <p:sldId id="322" r:id="rId78"/>
    <p:sldId id="324" r:id="rId79"/>
    <p:sldId id="326" r:id="rId80"/>
    <p:sldId id="327" r:id="rId81"/>
    <p:sldId id="329" r:id="rId82"/>
    <p:sldId id="394" r:id="rId83"/>
    <p:sldId id="395" r:id="rId84"/>
    <p:sldId id="335" r:id="rId85"/>
    <p:sldId id="393" r:id="rId86"/>
    <p:sldId id="397" r:id="rId87"/>
    <p:sldId id="398" r:id="rId88"/>
    <p:sldId id="399" r:id="rId89"/>
    <p:sldId id="400" r:id="rId90"/>
    <p:sldId id="401" r:id="rId91"/>
    <p:sldId id="313" r:id="rId92"/>
    <p:sldId id="429" r:id="rId93"/>
  </p:sldIdLst>
  <p:sldSz cx="12801600" cy="7772400"/>
  <p:notesSz cx="7010400" cy="9296400"/>
  <p:defaultTextStyle>
    <a:defPPr>
      <a:defRPr lang="en-US"/>
    </a:defPPr>
    <a:lvl1pPr marL="0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7822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5644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63466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51288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9110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26932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14754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02576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5382" autoAdjust="0"/>
  </p:normalViewPr>
  <p:slideViewPr>
    <p:cSldViewPr>
      <p:cViewPr>
        <p:scale>
          <a:sx n="60" d="100"/>
          <a:sy n="60" d="100"/>
        </p:scale>
        <p:origin x="-42" y="348"/>
      </p:cViewPr>
      <p:guideLst>
        <p:guide orient="horz" pos="2448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8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/>
              <a:t>Market Share</a:t>
            </a:r>
            <a:r>
              <a:rPr lang="en-US" sz="1600" baseline="0"/>
              <a:t> of Sites with Identified Tool</a:t>
            </a:r>
            <a:endParaRPr lang="en-US" sz="1600"/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Sheet1!$A$3:$A$5</c:f>
              <c:strCache>
                <c:ptCount val="3"/>
                <c:pt idx="0">
                  <c:v>Body Language</c:v>
                </c:pt>
                <c:pt idx="1">
                  <c:v>Verbal</c:v>
                </c:pt>
                <c:pt idx="2">
                  <c:v>Vocal</c:v>
                </c:pt>
              </c:strCache>
            </c:strRef>
          </c:cat>
          <c:val>
            <c:numRef>
              <c:f>Sheet1!$B$3:$B$5</c:f>
              <c:numCache>
                <c:formatCode>0%</c:formatCode>
                <c:ptCount val="3"/>
                <c:pt idx="0">
                  <c:v>0.55000000000000004</c:v>
                </c:pt>
                <c:pt idx="1">
                  <c:v>7.0000000000000007E-2</c:v>
                </c:pt>
                <c:pt idx="2">
                  <c:v>0.38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3FFD38-BD60-4C1A-B049-98A60E29C81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BDF271-3060-4FD2-A0AC-A77DA1908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8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3713A9-8E70-4B84-B073-BD4229B2D4D1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696913"/>
            <a:ext cx="57404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AA7488-6CC9-4A51-BE5C-CEFCC06A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90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Drupal’s built-in features also give search engines what they want, improving your web impact automatically.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6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18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77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7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5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46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93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14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86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59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89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90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9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5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77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34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27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7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85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79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52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960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Agile is flexibility. Not getting locked into</a:t>
            </a:r>
            <a:r>
              <a:rPr lang="en-US" baseline="0" dirty="0" smtClean="0"/>
              <a:t> a static process, to have the ability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56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18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259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925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56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13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Waterfall software development is a sequential software development model in which development is seen as flowing steadily downwards (like a waterfall) through the phases of requirements analysis, design, implementation, testing (validation), integration, and maintenance. Agile promotes development iterations throughout the life-cycle of the project. Agile methods emphasize face-to-face communication over written documents.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711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than half of the Waterfall Projects go over budget or over duration. This happens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despite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fact being known, the larger/longer the project the worse it gets. And adding people rarely helps…  Waterfall is predictive: it’s core assumption is that you can accurately and precisely plan and predict how to achieve an outcome of a large and complex project. The larger and more complex, the more likely that this is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167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840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925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Waterfall software development is a sequential software development model in which development is seen as flowing steadily downwards (like a waterfall) through the phases of requirements analysis, design, implementation, testing (validation), integration, and maintenance. Agile promotes development iterations throughout the life-cycle of the project. Agile methods emphasize face-to-face communication over written documents.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711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13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is, while there is value in the items on the right, we value the items on the left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569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335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>
                <a:solidFill>
                  <a:schemeClr val="bg1"/>
                </a:solidFill>
                <a:latin typeface="Gotham Black"/>
              </a:rPr>
              <a:t>We opened our doors in 1998 (as Focus Multimedia). </a:t>
            </a:r>
          </a:p>
          <a:p>
            <a:pPr defTabSz="931774">
              <a:defRPr/>
            </a:pPr>
            <a:r>
              <a:rPr lang="en-US" dirty="0">
                <a:solidFill>
                  <a:schemeClr val="bg1"/>
                </a:solidFill>
                <a:latin typeface="Gotham Black"/>
              </a:rPr>
              <a:t>We got our start building websites and have expanded into a full service advertising agency, helping our clients take advantage of the fundamental changes taking place in the marketing world — the emergence of digital technologies, expanded multiculturalism, and the transformative impact of social media.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8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>
                <a:latin typeface="Gotham Black"/>
              </a:rPr>
              <a:t>This open development model means that people are constantly working to make sure Drupal is a cutting-edge platform that supports the latest technologies that the Web has to offer.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658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>
                <a:solidFill>
                  <a:schemeClr val="bg1"/>
                </a:solidFill>
                <a:latin typeface="Gotham Black"/>
              </a:rPr>
              <a:t>Before launching Sensis, Jose Villa was a business analyst and technologist. It is this perspective that informed his vision for the Sensis: leveraging technology to bring analytical rigor to the advertising business. </a:t>
            </a:r>
          </a:p>
          <a:p>
            <a:pPr defTabSz="931774">
              <a:defRPr/>
            </a:pPr>
            <a:r>
              <a:rPr lang="en-US" dirty="0" smtClean="0">
                <a:solidFill>
                  <a:schemeClr val="bg1"/>
                </a:solidFill>
                <a:latin typeface="Gotham Black"/>
              </a:rPr>
              <a:t>A thought-leader in multicultural advertising, Jose has been at the forefront of a new cross-cultural approach to marketing that factors multicultural insights into general market campaigns.</a:t>
            </a:r>
          </a:p>
          <a:p>
            <a:pPr defTabSz="931774">
              <a:defRPr/>
            </a:pPr>
            <a:r>
              <a:rPr lang="en-US" dirty="0" smtClean="0">
                <a:solidFill>
                  <a:schemeClr val="bg1"/>
                </a:solidFill>
                <a:latin typeface="Gotham Black"/>
              </a:rPr>
              <a:t>Prior to Sensis, Jose was the founder of the pioneering Hispanic dot com TuRumbo.com.</a:t>
            </a:r>
          </a:p>
          <a:p>
            <a:pPr defTabSz="931774">
              <a:defRPr/>
            </a:pPr>
            <a:endParaRPr lang="en-US" dirty="0" smtClean="0">
              <a:solidFill>
                <a:schemeClr val="bg1"/>
              </a:solidFill>
              <a:latin typeface="Gotham Black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700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537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>
                <a:latin typeface="Gotham Black"/>
              </a:rPr>
              <a:t>Sensis is headquartered in LA and has another office in D.C.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577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979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300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99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983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21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776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2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WordPress</a:t>
            </a:r>
            <a:r>
              <a:rPr lang="en-US" dirty="0"/>
              <a:t> powers 55% of all websites being run using Content Management Systems. </a:t>
            </a:r>
            <a:r>
              <a:rPr lang="en-US" dirty="0" err="1"/>
              <a:t>Joomla</a:t>
            </a:r>
            <a:r>
              <a:rPr lang="en-US" dirty="0"/>
              <a:t> with 8.9% comes second followed by Drupal which has a 7.3% marketing share among CMS </a:t>
            </a:r>
            <a:r>
              <a:rPr lang="en-US" dirty="0" err="1"/>
              <a:t>usersHowever</a:t>
            </a:r>
            <a:r>
              <a:rPr lang="en-US" dirty="0"/>
              <a:t>, when it comes to governmental and public sector websites, Drupal is clearly the king, powering close to 24% of all governmental websites in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3A4B8-C720-43CE-BC13-68EF4C69673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0" dirty="0" smtClean="0">
                <a:latin typeface="Gotham Black"/>
                <a:sym typeface="Wingdings" pitchFamily="2" charset="2"/>
              </a:rPr>
              <a:t>Contract can be fixed-price</a:t>
            </a:r>
            <a:r>
              <a:rPr lang="en-US" b="0" baseline="0" dirty="0" smtClean="0">
                <a:latin typeface="Gotham Black"/>
                <a:sym typeface="Wingdings" pitchFamily="2" charset="2"/>
              </a:rPr>
              <a:t> </a:t>
            </a:r>
            <a:r>
              <a:rPr lang="en-US" b="0" dirty="0" smtClean="0">
                <a:latin typeface="Gotham Black"/>
                <a:sym typeface="Wingdings" pitchFamily="2" charset="2"/>
              </a:rPr>
              <a:t>or cost-plus… (With</a:t>
            </a:r>
            <a:r>
              <a:rPr lang="en-US" b="0" baseline="0" dirty="0" smtClean="0">
                <a:latin typeface="Gotham Black"/>
                <a:sym typeface="Wingdings" pitchFamily="2" charset="2"/>
              </a:rPr>
              <a:t> a fixed-price contract, i</a:t>
            </a:r>
            <a:r>
              <a:rPr lang="en-US" b="0" dirty="0" smtClean="0">
                <a:latin typeface="Gotham Black"/>
                <a:sym typeface="Wingdings" pitchFamily="2" charset="2"/>
              </a:rPr>
              <a:t>f you haven’t scoped the work</a:t>
            </a:r>
            <a:r>
              <a:rPr lang="en-US" b="0" baseline="0" dirty="0" smtClean="0">
                <a:latin typeface="Gotham Black"/>
                <a:sym typeface="Wingdings" pitchFamily="2" charset="2"/>
              </a:rPr>
              <a:t> properly, you aren’t going to make a profit and end with a potential)</a:t>
            </a:r>
            <a:endParaRPr lang="en-US" b="0" dirty="0" smtClean="0">
              <a:latin typeface="Gotham Black"/>
              <a:sym typeface="Wingdings" pitchFamily="2" charset="2"/>
            </a:endParaRPr>
          </a:p>
          <a:p>
            <a:pPr defTabSz="931774">
              <a:defRPr/>
            </a:pPr>
            <a:r>
              <a:rPr lang="en-US" b="0" dirty="0" smtClean="0">
                <a:latin typeface="Gotham Black"/>
                <a:sym typeface="Wingdings" pitchFamily="2" charset="2"/>
              </a:rPr>
              <a:t>Project begins at Sprint 0…</a:t>
            </a:r>
          </a:p>
          <a:p>
            <a:pPr defTabSz="931774">
              <a:defRPr/>
            </a:pPr>
            <a:r>
              <a:rPr lang="en-US" b="0" dirty="0" smtClean="0">
                <a:latin typeface="Gotham Black"/>
                <a:sym typeface="Wingdings" pitchFamily="2" charset="2"/>
              </a:rPr>
              <a:t>During</a:t>
            </a:r>
            <a:r>
              <a:rPr lang="en-US" b="0" baseline="0" dirty="0" smtClean="0">
                <a:latin typeface="Gotham Black"/>
                <a:sym typeface="Wingdings" pitchFamily="2" charset="2"/>
              </a:rPr>
              <a:t> the </a:t>
            </a:r>
            <a:r>
              <a:rPr lang="en-US" b="0" dirty="0" smtClean="0">
                <a:latin typeface="Gotham Black"/>
                <a:sym typeface="Wingdings" pitchFamily="2" charset="2"/>
              </a:rPr>
              <a:t>Sprint 1 Planning Meeting,</a:t>
            </a:r>
            <a:r>
              <a:rPr lang="en-US" b="0" baseline="0" dirty="0" smtClean="0">
                <a:latin typeface="Gotham Black"/>
                <a:sym typeface="Wingdings" pitchFamily="2" charset="2"/>
              </a:rPr>
              <a:t> the client determines the </a:t>
            </a:r>
            <a:r>
              <a:rPr lang="en-US" b="0" dirty="0" smtClean="0">
                <a:latin typeface="Gotham Black"/>
                <a:sym typeface="Wingdings" pitchFamily="2" charset="2"/>
              </a:rPr>
              <a:t>Definition of Done and Project Goals…</a:t>
            </a:r>
          </a:p>
          <a:p>
            <a:pPr defTabSz="931774">
              <a:defRPr/>
            </a:pPr>
            <a:r>
              <a:rPr lang="en-US" b="0" dirty="0" smtClean="0"/>
              <a:t>Content Strategy </a:t>
            </a:r>
            <a:r>
              <a:rPr lang="en-US" dirty="0" smtClean="0"/>
              <a:t>is used in all Drupal projects at Sensis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140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27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0" dirty="0" smtClean="0">
                <a:latin typeface="Gotham Black"/>
                <a:sym typeface="Wingdings" pitchFamily="2" charset="2"/>
              </a:rPr>
              <a:t>Project begins at Sprint 0…</a:t>
            </a:r>
          </a:p>
          <a:p>
            <a:pPr defTabSz="931774">
              <a:defRPr/>
            </a:pPr>
            <a:r>
              <a:rPr lang="en-US" b="0" dirty="0" smtClean="0">
                <a:latin typeface="Gotham Black"/>
                <a:sym typeface="Wingdings" pitchFamily="2" charset="2"/>
              </a:rPr>
              <a:t>During</a:t>
            </a:r>
            <a:r>
              <a:rPr lang="en-US" b="0" baseline="0" dirty="0" smtClean="0">
                <a:latin typeface="Gotham Black"/>
                <a:sym typeface="Wingdings" pitchFamily="2" charset="2"/>
              </a:rPr>
              <a:t> the </a:t>
            </a:r>
            <a:r>
              <a:rPr lang="en-US" b="0" dirty="0" smtClean="0">
                <a:latin typeface="Gotham Black"/>
                <a:sym typeface="Wingdings" pitchFamily="2" charset="2"/>
              </a:rPr>
              <a:t>Sprint 1 Planning Meeting,</a:t>
            </a:r>
            <a:r>
              <a:rPr lang="en-US" b="0" baseline="0" dirty="0" smtClean="0">
                <a:latin typeface="Gotham Black"/>
                <a:sym typeface="Wingdings" pitchFamily="2" charset="2"/>
              </a:rPr>
              <a:t> the client determines the </a:t>
            </a:r>
            <a:r>
              <a:rPr lang="en-US" b="0" dirty="0" smtClean="0">
                <a:latin typeface="Gotham Black"/>
                <a:sym typeface="Wingdings" pitchFamily="2" charset="2"/>
              </a:rPr>
              <a:t>Definition of Done and Project Goals…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140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933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818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297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0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980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568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2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That means it’s completely free to download, use, and modify: There are no purchase, license, or maintenance fees…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504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821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26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994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28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42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1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25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487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867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11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212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50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You control their access levels, and can also assign “roles” for multiple permission levels.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7488-6CC9-4A51-BE5C-CEFCC06AD4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34077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Text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6604867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5815" y="2718623"/>
            <a:ext cx="5582611" cy="4662963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defRPr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 smtClean="0"/>
          </a:p>
          <a:p>
            <a:pPr lvl="1"/>
            <a:r>
              <a:rPr lang="en-US" sz="1800" dirty="0" err="1" smtClean="0"/>
              <a:t>Abc</a:t>
            </a:r>
            <a:endParaRPr lang="en-US" sz="1800" dirty="0" smtClean="0"/>
          </a:p>
          <a:p>
            <a:pPr lvl="2"/>
            <a:r>
              <a:rPr lang="en-US" dirty="0" err="1" smtClean="0"/>
              <a:t>def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7199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Title / Cop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4824845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970320" y="2718623"/>
            <a:ext cx="7218107" cy="4662963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4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2200"/>
            </a:lvl2pPr>
            <a:lvl3pPr marL="1518544" indent="-342900">
              <a:buFont typeface="Arial" pitchFamily="34" charset="0"/>
              <a:buChar char="•"/>
              <a:defRPr sz="20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/>
          </a:p>
          <a:p>
            <a:pPr lvl="1"/>
            <a:r>
              <a:rPr lang="en-US" dirty="0" err="1" smtClean="0"/>
              <a:t>Abc</a:t>
            </a:r>
            <a:endParaRPr lang="en-US" dirty="0" smtClean="0"/>
          </a:p>
          <a:p>
            <a:pPr lvl="2"/>
            <a:r>
              <a:rPr lang="en-US" sz="2000" dirty="0" err="1" smtClean="0"/>
              <a:t>def</a:t>
            </a:r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70317" y="1956619"/>
            <a:ext cx="7218109" cy="5966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spc="0" baseline="0">
                <a:solidFill>
                  <a:srgbClr val="E46C0A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75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 / Two Copy Box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/>
          <p:nvPr/>
        </p:nvSpPr>
        <p:spPr>
          <a:xfrm rot="10800000" flipH="1">
            <a:off x="-84858" y="4962521"/>
            <a:ext cx="6534151" cy="2809875"/>
          </a:xfrm>
          <a:custGeom>
            <a:avLst/>
            <a:gdLst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799867 h 1799867"/>
              <a:gd name="connsiteX4" fmla="*/ 0 w 9158942"/>
              <a:gd name="connsiteY4" fmla="*/ 0 h 1799867"/>
              <a:gd name="connsiteX0" fmla="*/ 9138 w 9168080"/>
              <a:gd name="connsiteY0" fmla="*/ 0 h 1799867"/>
              <a:gd name="connsiteX1" fmla="*/ 9168080 w 9168080"/>
              <a:gd name="connsiteY1" fmla="*/ 0 h 1799867"/>
              <a:gd name="connsiteX2" fmla="*/ 9168080 w 9168080"/>
              <a:gd name="connsiteY2" fmla="*/ 1799867 h 1799867"/>
              <a:gd name="connsiteX3" fmla="*/ 0 w 9168080"/>
              <a:gd name="connsiteY3" fmla="*/ 1206002 h 1799867"/>
              <a:gd name="connsiteX4" fmla="*/ 9138 w 9168080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041547 h 1799867"/>
              <a:gd name="connsiteX4" fmla="*/ 0 w 9158942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206002 h 1799867"/>
              <a:gd name="connsiteX4" fmla="*/ 0 w 9158942"/>
              <a:gd name="connsiteY4" fmla="*/ 0 h 1799867"/>
              <a:gd name="connsiteX0" fmla="*/ 36582 w 9195524"/>
              <a:gd name="connsiteY0" fmla="*/ 0 h 1799867"/>
              <a:gd name="connsiteX1" fmla="*/ 9195524 w 9195524"/>
              <a:gd name="connsiteY1" fmla="*/ 0 h 1799867"/>
              <a:gd name="connsiteX2" fmla="*/ 9195524 w 9195524"/>
              <a:gd name="connsiteY2" fmla="*/ 1799867 h 1799867"/>
              <a:gd name="connsiteX3" fmla="*/ 0 w 9195524"/>
              <a:gd name="connsiteY3" fmla="*/ 1799867 h 1799867"/>
              <a:gd name="connsiteX4" fmla="*/ 36582 w 9195524"/>
              <a:gd name="connsiteY4" fmla="*/ 0 h 1799867"/>
              <a:gd name="connsiteX0" fmla="*/ 36582 w 9232104"/>
              <a:gd name="connsiteY0" fmla="*/ 0 h 2064823"/>
              <a:gd name="connsiteX1" fmla="*/ 9195524 w 9232104"/>
              <a:gd name="connsiteY1" fmla="*/ 0 h 2064823"/>
              <a:gd name="connsiteX2" fmla="*/ 9232104 w 9232104"/>
              <a:gd name="connsiteY2" fmla="*/ 2064823 h 2064823"/>
              <a:gd name="connsiteX3" fmla="*/ 0 w 9232104"/>
              <a:gd name="connsiteY3" fmla="*/ 1799867 h 2064823"/>
              <a:gd name="connsiteX4" fmla="*/ 36582 w 9232104"/>
              <a:gd name="connsiteY4" fmla="*/ 0 h 2064823"/>
              <a:gd name="connsiteX0" fmla="*/ 0 w 9233139"/>
              <a:gd name="connsiteY0" fmla="*/ 9338 h 2064823"/>
              <a:gd name="connsiteX1" fmla="*/ 9196559 w 9233139"/>
              <a:gd name="connsiteY1" fmla="*/ 0 h 2064823"/>
              <a:gd name="connsiteX2" fmla="*/ 9233139 w 9233139"/>
              <a:gd name="connsiteY2" fmla="*/ 2064823 h 2064823"/>
              <a:gd name="connsiteX3" fmla="*/ 1035 w 9233139"/>
              <a:gd name="connsiteY3" fmla="*/ 1799867 h 2064823"/>
              <a:gd name="connsiteX4" fmla="*/ 0 w 9233139"/>
              <a:gd name="connsiteY4" fmla="*/ 9338 h 2064823"/>
              <a:gd name="connsiteX0" fmla="*/ 74197 w 9307336"/>
              <a:gd name="connsiteY0" fmla="*/ 9338 h 2064823"/>
              <a:gd name="connsiteX1" fmla="*/ 9270756 w 9307336"/>
              <a:gd name="connsiteY1" fmla="*/ 0 h 2064823"/>
              <a:gd name="connsiteX2" fmla="*/ 9307336 w 9307336"/>
              <a:gd name="connsiteY2" fmla="*/ 2064823 h 2064823"/>
              <a:gd name="connsiteX3" fmla="*/ 0 w 9307336"/>
              <a:gd name="connsiteY3" fmla="*/ 1799867 h 2064823"/>
              <a:gd name="connsiteX4" fmla="*/ 74197 w 9307336"/>
              <a:gd name="connsiteY4" fmla="*/ 9338 h 2064823"/>
              <a:gd name="connsiteX0" fmla="*/ 74197 w 9327180"/>
              <a:gd name="connsiteY0" fmla="*/ 0 h 2055485"/>
              <a:gd name="connsiteX1" fmla="*/ 9327180 w 9327180"/>
              <a:gd name="connsiteY1" fmla="*/ 1 h 2055485"/>
              <a:gd name="connsiteX2" fmla="*/ 9307336 w 9327180"/>
              <a:gd name="connsiteY2" fmla="*/ 2055485 h 2055485"/>
              <a:gd name="connsiteX3" fmla="*/ 0 w 9327180"/>
              <a:gd name="connsiteY3" fmla="*/ 1790529 h 2055485"/>
              <a:gd name="connsiteX4" fmla="*/ 74197 w 9327180"/>
              <a:gd name="connsiteY4" fmla="*/ 0 h 20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7180" h="2055485">
                <a:moveTo>
                  <a:pt x="74197" y="0"/>
                </a:moveTo>
                <a:lnTo>
                  <a:pt x="9327180" y="1"/>
                </a:lnTo>
                <a:lnTo>
                  <a:pt x="9307336" y="2055485"/>
                </a:lnTo>
                <a:lnTo>
                  <a:pt x="0" y="1790529"/>
                </a:lnTo>
                <a:lnTo>
                  <a:pt x="7419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449291" y="3324226"/>
            <a:ext cx="6352308" cy="447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1"/>
            <a:ext cx="6449291" cy="406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4"/>
          <p:cNvSpPr/>
          <p:nvPr/>
        </p:nvSpPr>
        <p:spPr>
          <a:xfrm flipH="1">
            <a:off x="6449289" y="1716603"/>
            <a:ext cx="6352308" cy="2255323"/>
          </a:xfrm>
          <a:custGeom>
            <a:avLst/>
            <a:gdLst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799867 h 1799867"/>
              <a:gd name="connsiteX4" fmla="*/ 0 w 9158942"/>
              <a:gd name="connsiteY4" fmla="*/ 0 h 1799867"/>
              <a:gd name="connsiteX0" fmla="*/ 9138 w 9168080"/>
              <a:gd name="connsiteY0" fmla="*/ 0 h 1799867"/>
              <a:gd name="connsiteX1" fmla="*/ 9168080 w 9168080"/>
              <a:gd name="connsiteY1" fmla="*/ 0 h 1799867"/>
              <a:gd name="connsiteX2" fmla="*/ 9168080 w 9168080"/>
              <a:gd name="connsiteY2" fmla="*/ 1799867 h 1799867"/>
              <a:gd name="connsiteX3" fmla="*/ 0 w 9168080"/>
              <a:gd name="connsiteY3" fmla="*/ 1206002 h 1799867"/>
              <a:gd name="connsiteX4" fmla="*/ 9138 w 9168080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041547 h 1799867"/>
              <a:gd name="connsiteX4" fmla="*/ 0 w 9158942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206002 h 1799867"/>
              <a:gd name="connsiteX4" fmla="*/ 0 w 9158942"/>
              <a:gd name="connsiteY4" fmla="*/ 0 h 1799867"/>
              <a:gd name="connsiteX0" fmla="*/ 36582 w 9195524"/>
              <a:gd name="connsiteY0" fmla="*/ 0 h 1799867"/>
              <a:gd name="connsiteX1" fmla="*/ 9195524 w 9195524"/>
              <a:gd name="connsiteY1" fmla="*/ 0 h 1799867"/>
              <a:gd name="connsiteX2" fmla="*/ 9195524 w 9195524"/>
              <a:gd name="connsiteY2" fmla="*/ 1799867 h 1799867"/>
              <a:gd name="connsiteX3" fmla="*/ 0 w 9195524"/>
              <a:gd name="connsiteY3" fmla="*/ 1799867 h 1799867"/>
              <a:gd name="connsiteX4" fmla="*/ 36582 w 9195524"/>
              <a:gd name="connsiteY4" fmla="*/ 0 h 1799867"/>
              <a:gd name="connsiteX0" fmla="*/ 36582 w 9232104"/>
              <a:gd name="connsiteY0" fmla="*/ 0 h 2064823"/>
              <a:gd name="connsiteX1" fmla="*/ 9195524 w 9232104"/>
              <a:gd name="connsiteY1" fmla="*/ 0 h 2064823"/>
              <a:gd name="connsiteX2" fmla="*/ 9232104 w 9232104"/>
              <a:gd name="connsiteY2" fmla="*/ 2064823 h 2064823"/>
              <a:gd name="connsiteX3" fmla="*/ 0 w 9232104"/>
              <a:gd name="connsiteY3" fmla="*/ 1799867 h 2064823"/>
              <a:gd name="connsiteX4" fmla="*/ 36582 w 9232104"/>
              <a:gd name="connsiteY4" fmla="*/ 0 h 20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104" h="2064823">
                <a:moveTo>
                  <a:pt x="36582" y="0"/>
                </a:moveTo>
                <a:lnTo>
                  <a:pt x="9195524" y="0"/>
                </a:lnTo>
                <a:lnTo>
                  <a:pt x="9232104" y="2064823"/>
                </a:lnTo>
                <a:lnTo>
                  <a:pt x="0" y="1799867"/>
                </a:lnTo>
                <a:lnTo>
                  <a:pt x="3658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925733" y="2133601"/>
            <a:ext cx="5503333" cy="1543050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Arial" pitchFamily="34" charset="0"/>
              <a:buChar char="•"/>
              <a:defRPr sz="2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 smtClean="0"/>
          </a:p>
          <a:p>
            <a:pPr lvl="1"/>
            <a:r>
              <a:rPr lang="en-US" dirty="0" err="1" smtClean="0"/>
              <a:t>Abc</a:t>
            </a:r>
            <a:endParaRPr lang="en-US" dirty="0" smtClean="0"/>
          </a:p>
          <a:p>
            <a:pPr lvl="2"/>
            <a:r>
              <a:rPr lang="en-US" dirty="0" err="1" smtClean="0"/>
              <a:t>def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9027" y="5603203"/>
            <a:ext cx="5689600" cy="1949064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Arial" pitchFamily="34" charset="0"/>
              <a:buChar char="•"/>
              <a:defRPr sz="2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 smtClean="0"/>
          </a:p>
          <a:p>
            <a:pPr lvl="1"/>
            <a:r>
              <a:rPr lang="en-US" dirty="0" err="1" smtClean="0"/>
              <a:t>Abc</a:t>
            </a:r>
            <a:endParaRPr lang="en-US" dirty="0" smtClean="0"/>
          </a:p>
          <a:p>
            <a:pPr lvl="2"/>
            <a:r>
              <a:rPr lang="en-US" dirty="0" err="1" smtClean="0"/>
              <a:t>def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84858" y="4962521"/>
            <a:ext cx="6534151" cy="2809875"/>
          </a:xfrm>
          <a:custGeom>
            <a:avLst/>
            <a:gdLst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799867 h 1799867"/>
              <a:gd name="connsiteX4" fmla="*/ 0 w 9158942"/>
              <a:gd name="connsiteY4" fmla="*/ 0 h 1799867"/>
              <a:gd name="connsiteX0" fmla="*/ 9138 w 9168080"/>
              <a:gd name="connsiteY0" fmla="*/ 0 h 1799867"/>
              <a:gd name="connsiteX1" fmla="*/ 9168080 w 9168080"/>
              <a:gd name="connsiteY1" fmla="*/ 0 h 1799867"/>
              <a:gd name="connsiteX2" fmla="*/ 9168080 w 9168080"/>
              <a:gd name="connsiteY2" fmla="*/ 1799867 h 1799867"/>
              <a:gd name="connsiteX3" fmla="*/ 0 w 9168080"/>
              <a:gd name="connsiteY3" fmla="*/ 1206002 h 1799867"/>
              <a:gd name="connsiteX4" fmla="*/ 9138 w 9168080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041547 h 1799867"/>
              <a:gd name="connsiteX4" fmla="*/ 0 w 9158942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206002 h 1799867"/>
              <a:gd name="connsiteX4" fmla="*/ 0 w 9158942"/>
              <a:gd name="connsiteY4" fmla="*/ 0 h 1799867"/>
              <a:gd name="connsiteX0" fmla="*/ 36582 w 9195524"/>
              <a:gd name="connsiteY0" fmla="*/ 0 h 1799867"/>
              <a:gd name="connsiteX1" fmla="*/ 9195524 w 9195524"/>
              <a:gd name="connsiteY1" fmla="*/ 0 h 1799867"/>
              <a:gd name="connsiteX2" fmla="*/ 9195524 w 9195524"/>
              <a:gd name="connsiteY2" fmla="*/ 1799867 h 1799867"/>
              <a:gd name="connsiteX3" fmla="*/ 0 w 9195524"/>
              <a:gd name="connsiteY3" fmla="*/ 1799867 h 1799867"/>
              <a:gd name="connsiteX4" fmla="*/ 36582 w 9195524"/>
              <a:gd name="connsiteY4" fmla="*/ 0 h 1799867"/>
              <a:gd name="connsiteX0" fmla="*/ 36582 w 9232104"/>
              <a:gd name="connsiteY0" fmla="*/ 0 h 2064823"/>
              <a:gd name="connsiteX1" fmla="*/ 9195524 w 9232104"/>
              <a:gd name="connsiteY1" fmla="*/ 0 h 2064823"/>
              <a:gd name="connsiteX2" fmla="*/ 9232104 w 9232104"/>
              <a:gd name="connsiteY2" fmla="*/ 2064823 h 2064823"/>
              <a:gd name="connsiteX3" fmla="*/ 0 w 9232104"/>
              <a:gd name="connsiteY3" fmla="*/ 1799867 h 2064823"/>
              <a:gd name="connsiteX4" fmla="*/ 36582 w 9232104"/>
              <a:gd name="connsiteY4" fmla="*/ 0 h 2064823"/>
              <a:gd name="connsiteX0" fmla="*/ 0 w 9233139"/>
              <a:gd name="connsiteY0" fmla="*/ 9338 h 2064823"/>
              <a:gd name="connsiteX1" fmla="*/ 9196559 w 9233139"/>
              <a:gd name="connsiteY1" fmla="*/ 0 h 2064823"/>
              <a:gd name="connsiteX2" fmla="*/ 9233139 w 9233139"/>
              <a:gd name="connsiteY2" fmla="*/ 2064823 h 2064823"/>
              <a:gd name="connsiteX3" fmla="*/ 1035 w 9233139"/>
              <a:gd name="connsiteY3" fmla="*/ 1799867 h 2064823"/>
              <a:gd name="connsiteX4" fmla="*/ 0 w 9233139"/>
              <a:gd name="connsiteY4" fmla="*/ 9338 h 2064823"/>
              <a:gd name="connsiteX0" fmla="*/ 74197 w 9307336"/>
              <a:gd name="connsiteY0" fmla="*/ 9338 h 2064823"/>
              <a:gd name="connsiteX1" fmla="*/ 9270756 w 9307336"/>
              <a:gd name="connsiteY1" fmla="*/ 0 h 2064823"/>
              <a:gd name="connsiteX2" fmla="*/ 9307336 w 9307336"/>
              <a:gd name="connsiteY2" fmla="*/ 2064823 h 2064823"/>
              <a:gd name="connsiteX3" fmla="*/ 0 w 9307336"/>
              <a:gd name="connsiteY3" fmla="*/ 1799867 h 2064823"/>
              <a:gd name="connsiteX4" fmla="*/ 74197 w 9307336"/>
              <a:gd name="connsiteY4" fmla="*/ 9338 h 2064823"/>
              <a:gd name="connsiteX0" fmla="*/ 74197 w 9327180"/>
              <a:gd name="connsiteY0" fmla="*/ 0 h 2055485"/>
              <a:gd name="connsiteX1" fmla="*/ 9327180 w 9327180"/>
              <a:gd name="connsiteY1" fmla="*/ 1 h 2055485"/>
              <a:gd name="connsiteX2" fmla="*/ 9307336 w 9327180"/>
              <a:gd name="connsiteY2" fmla="*/ 2055485 h 2055485"/>
              <a:gd name="connsiteX3" fmla="*/ 0 w 9327180"/>
              <a:gd name="connsiteY3" fmla="*/ 1790529 h 2055485"/>
              <a:gd name="connsiteX4" fmla="*/ 74197 w 9327180"/>
              <a:gd name="connsiteY4" fmla="*/ 0 h 20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7180" h="2055485">
                <a:moveTo>
                  <a:pt x="74197" y="0"/>
                </a:moveTo>
                <a:lnTo>
                  <a:pt x="9327180" y="1"/>
                </a:lnTo>
                <a:lnTo>
                  <a:pt x="9307336" y="2055485"/>
                </a:lnTo>
                <a:lnTo>
                  <a:pt x="0" y="1790529"/>
                </a:lnTo>
                <a:lnTo>
                  <a:pt x="7419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4"/>
          <p:cNvSpPr/>
          <p:nvPr userDrawn="1"/>
        </p:nvSpPr>
        <p:spPr>
          <a:xfrm flipH="1">
            <a:off x="6449289" y="1716603"/>
            <a:ext cx="6352308" cy="2255323"/>
          </a:xfrm>
          <a:custGeom>
            <a:avLst/>
            <a:gdLst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799867 h 1799867"/>
              <a:gd name="connsiteX4" fmla="*/ 0 w 9158942"/>
              <a:gd name="connsiteY4" fmla="*/ 0 h 1799867"/>
              <a:gd name="connsiteX0" fmla="*/ 9138 w 9168080"/>
              <a:gd name="connsiteY0" fmla="*/ 0 h 1799867"/>
              <a:gd name="connsiteX1" fmla="*/ 9168080 w 9168080"/>
              <a:gd name="connsiteY1" fmla="*/ 0 h 1799867"/>
              <a:gd name="connsiteX2" fmla="*/ 9168080 w 9168080"/>
              <a:gd name="connsiteY2" fmla="*/ 1799867 h 1799867"/>
              <a:gd name="connsiteX3" fmla="*/ 0 w 9168080"/>
              <a:gd name="connsiteY3" fmla="*/ 1206002 h 1799867"/>
              <a:gd name="connsiteX4" fmla="*/ 9138 w 9168080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041547 h 1799867"/>
              <a:gd name="connsiteX4" fmla="*/ 0 w 9158942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206002 h 1799867"/>
              <a:gd name="connsiteX4" fmla="*/ 0 w 9158942"/>
              <a:gd name="connsiteY4" fmla="*/ 0 h 1799867"/>
              <a:gd name="connsiteX0" fmla="*/ 36582 w 9195524"/>
              <a:gd name="connsiteY0" fmla="*/ 0 h 1799867"/>
              <a:gd name="connsiteX1" fmla="*/ 9195524 w 9195524"/>
              <a:gd name="connsiteY1" fmla="*/ 0 h 1799867"/>
              <a:gd name="connsiteX2" fmla="*/ 9195524 w 9195524"/>
              <a:gd name="connsiteY2" fmla="*/ 1799867 h 1799867"/>
              <a:gd name="connsiteX3" fmla="*/ 0 w 9195524"/>
              <a:gd name="connsiteY3" fmla="*/ 1799867 h 1799867"/>
              <a:gd name="connsiteX4" fmla="*/ 36582 w 9195524"/>
              <a:gd name="connsiteY4" fmla="*/ 0 h 1799867"/>
              <a:gd name="connsiteX0" fmla="*/ 36582 w 9232104"/>
              <a:gd name="connsiteY0" fmla="*/ 0 h 2064823"/>
              <a:gd name="connsiteX1" fmla="*/ 9195524 w 9232104"/>
              <a:gd name="connsiteY1" fmla="*/ 0 h 2064823"/>
              <a:gd name="connsiteX2" fmla="*/ 9232104 w 9232104"/>
              <a:gd name="connsiteY2" fmla="*/ 2064823 h 2064823"/>
              <a:gd name="connsiteX3" fmla="*/ 0 w 9232104"/>
              <a:gd name="connsiteY3" fmla="*/ 1799867 h 2064823"/>
              <a:gd name="connsiteX4" fmla="*/ 36582 w 9232104"/>
              <a:gd name="connsiteY4" fmla="*/ 0 h 20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104" h="2064823">
                <a:moveTo>
                  <a:pt x="36582" y="0"/>
                </a:moveTo>
                <a:lnTo>
                  <a:pt x="9195524" y="0"/>
                </a:lnTo>
                <a:lnTo>
                  <a:pt x="9232104" y="2064823"/>
                </a:lnTo>
                <a:lnTo>
                  <a:pt x="0" y="1799867"/>
                </a:lnTo>
                <a:lnTo>
                  <a:pt x="3658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67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 / Two Captio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449291" y="1685926"/>
            <a:ext cx="6352308" cy="61150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6449291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56266" y="5058838"/>
            <a:ext cx="7196666" cy="2983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744" y="5143500"/>
            <a:ext cx="7001515" cy="29839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214581" y="5603866"/>
            <a:ext cx="4400550" cy="87154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90000"/>
              </a:lnSpc>
              <a:buClr>
                <a:srgbClr val="E46C0A"/>
              </a:buClr>
              <a:buFont typeface="Wingdings" pitchFamily="2" charset="2"/>
              <a:buNone/>
              <a:defRPr sz="2400" b="0" i="0" spc="0" baseline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346374" y="5643558"/>
            <a:ext cx="3976479" cy="87154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90000"/>
              </a:lnSpc>
              <a:buClr>
                <a:srgbClr val="E46C0A"/>
              </a:buClr>
              <a:buFont typeface="Wingdings" pitchFamily="2" charset="2"/>
              <a:buNone/>
              <a:defRPr sz="2400" b="0" i="0" spc="0" baseline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56266" y="5058838"/>
            <a:ext cx="7196666" cy="2983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744" y="5143500"/>
            <a:ext cx="7001515" cy="298390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571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per Image / Caption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12801600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6665" y="4604194"/>
            <a:ext cx="5866652" cy="2859778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81842" y="5700708"/>
            <a:ext cx="4400550" cy="148114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90000"/>
              </a:lnSpc>
              <a:buClr>
                <a:srgbClr val="E46C0A"/>
              </a:buClr>
              <a:buFont typeface="Wingdings" pitchFamily="2" charset="2"/>
              <a:buNone/>
              <a:defRPr sz="2400" b="0" i="0" spc="0" baseline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6665" y="4604194"/>
            <a:ext cx="5866652" cy="285977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7279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/ Single Thou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9676"/>
            <a:ext cx="12801401" cy="65722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81992" y="3648076"/>
            <a:ext cx="10122476" cy="2181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spc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6835" y="1810707"/>
            <a:ext cx="5794664" cy="5966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spc="-150" baseline="0">
                <a:solidFill>
                  <a:srgbClr val="E46C0A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9676"/>
            <a:ext cx="12801401" cy="657225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363363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 / Two Sampl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34720" y="67619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34720" y="64414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34720" y="67970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34720" y="639622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34720" y="71175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3280" y="6439666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6799839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20800" y="64312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320800" y="67868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23760" y="64312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223760" y="67868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2244725"/>
            <a:ext cx="503872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121275" y="2244725"/>
            <a:ext cx="768032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34720" y="67619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 userDrawn="1"/>
        </p:nvSpPr>
        <p:spPr>
          <a:xfrm>
            <a:off x="934720" y="64414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>
            <a:off x="934720" y="67970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934720" y="639622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934720" y="71175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15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 / Three Sampl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34720" y="67619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934720" y="64414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34720" y="67970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34720" y="639622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34720" y="71175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4720" y="748334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934720" y="7158227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20800" y="64312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320800" y="67868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23760" y="64312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223760" y="67868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3280" y="6439666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6799839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53440" y="7168387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03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320800" y="7150177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23760" y="7150177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0" y="2244725"/>
            <a:ext cx="476567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4826000" y="2245360"/>
            <a:ext cx="476567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9652000" y="2244725"/>
            <a:ext cx="3149600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34720" y="67619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34720" y="64414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934720" y="67970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934720" y="639622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934720" y="71175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934720" y="748334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/>
          <p:cNvSpPr/>
          <p:nvPr userDrawn="1"/>
        </p:nvSpPr>
        <p:spPr>
          <a:xfrm>
            <a:off x="934720" y="7158227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 / One Sam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5" name="Oval 4"/>
          <p:cNvSpPr/>
          <p:nvPr/>
        </p:nvSpPr>
        <p:spPr>
          <a:xfrm>
            <a:off x="7924800" y="436880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924800" y="4323587"/>
            <a:ext cx="40843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833360" y="4367026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310880" y="435864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310880" y="4559377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914640" y="4872227"/>
            <a:ext cx="40843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" y="2025339"/>
            <a:ext cx="6959600" cy="6502400"/>
          </a:xfrm>
          <a:prstGeom prst="rect">
            <a:avLst/>
          </a:prstGeom>
        </p:spPr>
      </p:pic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1341438" y="2459038"/>
            <a:ext cx="5922962" cy="37290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924800" y="436880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24800" y="4323587"/>
            <a:ext cx="40843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914640" y="4872227"/>
            <a:ext cx="40843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" y="2025339"/>
            <a:ext cx="69596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85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Highlight (Not part of our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424940"/>
            <a:ext cx="7797800" cy="581660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95363" y="1930400"/>
            <a:ext cx="7356475" cy="5008563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778240" y="3953294"/>
            <a:ext cx="3200400" cy="1665185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err="1" smtClean="0"/>
              <a:t>Sed</a:t>
            </a:r>
            <a:r>
              <a:rPr lang="en-US" dirty="0" smtClean="0"/>
              <a:t> ac </a:t>
            </a:r>
            <a:r>
              <a:rPr lang="en-US" dirty="0" err="1" smtClean="0"/>
              <a:t>nisl</a:t>
            </a:r>
            <a:r>
              <a:rPr lang="en-US" dirty="0" smtClean="0"/>
              <a:t> in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et sit </a:t>
            </a:r>
            <a:r>
              <a:rPr lang="en-US" dirty="0" err="1" smtClean="0"/>
              <a:t>amet</a:t>
            </a:r>
            <a:r>
              <a:rPr lang="en-US" dirty="0" smtClean="0"/>
              <a:t> diam.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mollisiaculis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778240" y="3651660"/>
            <a:ext cx="320040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800" b="0" i="0" spc="0" baseline="0">
                <a:solidFill>
                  <a:srgbClr val="E46C0A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700" y="1424940"/>
            <a:ext cx="77978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5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0563" y="4168614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4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0563" y="5185638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spc="-150" baseline="0">
                <a:solidFill>
                  <a:srgbClr val="904204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Meeting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0563" y="6442822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507488" y="1079070"/>
            <a:ext cx="744073" cy="43319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400" b="0" i="0" spc="0" baseline="0">
                <a:solidFill>
                  <a:srgbClr val="E46C0A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327236" y="1079070"/>
            <a:ext cx="1449660" cy="43319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400" b="0" i="0" spc="0" baseline="0">
                <a:solidFill>
                  <a:schemeClr val="bg1">
                    <a:lumMod val="6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May 1,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489200"/>
            <a:ext cx="318008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25800" y="248920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32550" y="248920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27870" y="2489200"/>
            <a:ext cx="317373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161280"/>
            <a:ext cx="318008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5800" y="516128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32550" y="516128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27870" y="5161280"/>
            <a:ext cx="317373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489200"/>
            <a:ext cx="318008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225800" y="248920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432550" y="248920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9627870" y="2489200"/>
            <a:ext cx="317373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5161280"/>
            <a:ext cx="318008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225800" y="516128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432550" y="516128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9627870" y="5161280"/>
            <a:ext cx="317373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12138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4/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2655888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217333" y="1997192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439428" y="2655257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656762" y="1997192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9400"/>
            <a:ext cx="31496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3" y="5971335"/>
            <a:ext cx="31496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6" y="6629400"/>
            <a:ext cx="31496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0" y="5971335"/>
            <a:ext cx="3149600" cy="1143000"/>
          </a:xfrm>
          <a:prstGeom prst="rect">
            <a:avLst/>
          </a:prstGeom>
        </p:spPr>
      </p:pic>
      <p:sp>
        <p:nvSpPr>
          <p:cNvPr id="2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4157" y="6894244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84157" y="7231919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405484" y="6231777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405484" y="6569452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6230" y="6894244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646230" y="7231919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848138" y="6231777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848138" y="6569452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29400"/>
            <a:ext cx="3149600" cy="1143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7333" y="5971335"/>
            <a:ext cx="3149600" cy="1143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666" y="6629400"/>
            <a:ext cx="3149600" cy="1143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5971335"/>
            <a:ext cx="3149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4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5/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265588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9400"/>
            <a:ext cx="2492969" cy="11430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4158" y="691733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84158" y="720882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158" y="6121420"/>
            <a:ext cx="2492969" cy="1143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316" y="6629400"/>
            <a:ext cx="2492969" cy="1143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474" y="6121420"/>
            <a:ext cx="2492969" cy="1143000"/>
          </a:xfrm>
          <a:prstGeom prst="rect">
            <a:avLst/>
          </a:prstGeom>
        </p:spPr>
      </p:pic>
      <p:sp>
        <p:nvSpPr>
          <p:cNvPr id="3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77158" y="214790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761316" y="640935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761316" y="670084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154316" y="265588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338474" y="691733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338474" y="720882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731474" y="214790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915632" y="640935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915632" y="670084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0308631" y="265588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631" y="6629400"/>
            <a:ext cx="2492969" cy="1143000"/>
          </a:xfrm>
          <a:prstGeom prst="rect">
            <a:avLst/>
          </a:prstGeom>
        </p:spPr>
      </p:pic>
      <p:sp>
        <p:nvSpPr>
          <p:cNvPr id="5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0492789" y="691733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492789" y="720882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29400"/>
            <a:ext cx="2492969" cy="1143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7158" y="6121420"/>
            <a:ext cx="2492969" cy="1143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4316" y="6629400"/>
            <a:ext cx="2492969" cy="1143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1474" y="6121420"/>
            <a:ext cx="2492969" cy="1143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8631" y="6629400"/>
            <a:ext cx="249296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6362700" cy="618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1600200"/>
            <a:ext cx="6362700" cy="6172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78372" y="3203356"/>
            <a:ext cx="469900" cy="749300"/>
            <a:chOff x="2512060" y="3007360"/>
            <a:chExt cx="469900" cy="7493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060" y="3007360"/>
              <a:ext cx="469900" cy="749300"/>
            </a:xfrm>
            <a:prstGeom prst="rect">
              <a:avLst/>
            </a:prstGeom>
          </p:spPr>
        </p:pic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2524760" y="3048000"/>
              <a:ext cx="447040" cy="322321"/>
            </a:xfrm>
            <a:prstGeom prst="rect">
              <a:avLst/>
            </a:prstGeom>
          </p:spPr>
          <p:txBody>
            <a:bodyPr vert="horz"/>
            <a:lstStyle>
              <a:lvl1pPr marL="0" indent="0" algn="ctr" defTabSz="587822" rtl="0" eaLnBrk="1" latinLnBrk="0" hangingPunct="1">
                <a:spcBef>
                  <a:spcPct val="20000"/>
                </a:spcBef>
                <a:buFont typeface="Arial"/>
                <a:buNone/>
                <a:defRPr sz="1100" b="0" i="0" kern="1200" spc="0" baseline="0">
                  <a:solidFill>
                    <a:schemeClr val="bg1"/>
                  </a:solidFill>
                  <a:latin typeface="Gotham Medium"/>
                  <a:ea typeface="+mn-ea"/>
                  <a:cs typeface="Gotham Medium"/>
                </a:defRPr>
              </a:lvl1pPr>
              <a:lvl2pPr marL="955211" indent="-367389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6955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3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377" indent="-293911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45199" indent="-293911" algn="l" defTabSz="587822" rtl="0" eaLnBrk="1" latinLnBrk="0" hangingPunct="1">
                <a:spcBef>
                  <a:spcPct val="20000"/>
                </a:spcBef>
                <a:buFont typeface="Arial"/>
                <a:buChar char="»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33021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0843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0866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96487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A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44029" y="3203356"/>
            <a:ext cx="469900" cy="749300"/>
            <a:chOff x="2512060" y="3007360"/>
            <a:chExt cx="469900" cy="7493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060" y="3007360"/>
              <a:ext cx="469900" cy="749300"/>
            </a:xfrm>
            <a:prstGeom prst="rect">
              <a:avLst/>
            </a:prstGeom>
          </p:spPr>
        </p:pic>
        <p:sp>
          <p:nvSpPr>
            <p:cNvPr id="18" name="Text Placeholder 2"/>
            <p:cNvSpPr txBox="1">
              <a:spLocks/>
            </p:cNvSpPr>
            <p:nvPr/>
          </p:nvSpPr>
          <p:spPr>
            <a:xfrm>
              <a:off x="2524760" y="3048000"/>
              <a:ext cx="447040" cy="322321"/>
            </a:xfrm>
            <a:prstGeom prst="rect">
              <a:avLst/>
            </a:prstGeom>
          </p:spPr>
          <p:txBody>
            <a:bodyPr vert="horz"/>
            <a:lstStyle>
              <a:lvl1pPr marL="0" indent="0" algn="ctr" defTabSz="587822" rtl="0" eaLnBrk="1" latinLnBrk="0" hangingPunct="1">
                <a:spcBef>
                  <a:spcPct val="20000"/>
                </a:spcBef>
                <a:buFont typeface="Arial"/>
                <a:buNone/>
                <a:defRPr sz="1100" b="0" i="0" kern="1200" spc="0" baseline="0">
                  <a:solidFill>
                    <a:schemeClr val="bg1"/>
                  </a:solidFill>
                  <a:latin typeface="Gotham Medium"/>
                  <a:ea typeface="+mn-ea"/>
                  <a:cs typeface="Gotham Medium"/>
                </a:defRPr>
              </a:lvl1pPr>
              <a:lvl2pPr marL="955211" indent="-367389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6955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3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377" indent="-293911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45199" indent="-293911" algn="l" defTabSz="587822" rtl="0" eaLnBrk="1" latinLnBrk="0" hangingPunct="1">
                <a:spcBef>
                  <a:spcPct val="20000"/>
                </a:spcBef>
                <a:buFont typeface="Arial"/>
                <a:buChar char="»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33021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0843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0866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96487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B</a:t>
              </a:r>
              <a:endParaRPr lang="en-US" sz="14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885" y="4753094"/>
            <a:ext cx="4406900" cy="2755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901" y="4753094"/>
            <a:ext cx="4406900" cy="2755900"/>
          </a:xfrm>
          <a:prstGeom prst="rect">
            <a:avLst/>
          </a:prstGeom>
        </p:spPr>
      </p:pic>
      <p:sp>
        <p:nvSpPr>
          <p:cNvPr id="2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76065" y="5889855"/>
            <a:ext cx="3873829" cy="771377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811 Wilshire Blvd</a:t>
            </a:r>
          </a:p>
          <a:p>
            <a:pPr lvl="0"/>
            <a:r>
              <a:rPr lang="en-US" dirty="0" smtClean="0"/>
              <a:t>Suite 2050</a:t>
            </a:r>
          </a:p>
          <a:p>
            <a:pPr lvl="0"/>
            <a:r>
              <a:rPr lang="en-US" dirty="0" smtClean="0"/>
              <a:t>Los Angeles, CA 90017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876065" y="6661233"/>
            <a:ext cx="3873829" cy="542596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rgbClr val="813B04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T 213.341.0171</a:t>
            </a:r>
          </a:p>
          <a:p>
            <a:pPr lvl="0"/>
            <a:r>
              <a:rPr lang="en-US" dirty="0" err="1" smtClean="0"/>
              <a:t>info@sensisagency.com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318719" y="5889855"/>
            <a:ext cx="3873829" cy="771377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1020 16th Street NW</a:t>
            </a:r>
          </a:p>
          <a:p>
            <a:pPr lvl="0"/>
            <a:r>
              <a:rPr lang="en-US" dirty="0" smtClean="0"/>
              <a:t>Suite 800</a:t>
            </a:r>
          </a:p>
          <a:p>
            <a:pPr lvl="0"/>
            <a:r>
              <a:rPr lang="en-US" dirty="0" smtClean="0"/>
              <a:t>Washington, DC 20006</a:t>
            </a:r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318719" y="6661233"/>
            <a:ext cx="3873829" cy="542596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rgbClr val="813B04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T 202.629.9783</a:t>
            </a:r>
          </a:p>
          <a:p>
            <a:pPr lvl="0"/>
            <a:r>
              <a:rPr lang="en-US" dirty="0" err="1" smtClean="0"/>
              <a:t>dc@sensisagency.com</a:t>
            </a:r>
            <a:endParaRPr lang="en-US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876065" y="4944085"/>
            <a:ext cx="4667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0" i="0" dirty="0" smtClean="0">
                <a:solidFill>
                  <a:srgbClr val="813B04"/>
                </a:solidFill>
                <a:latin typeface="Gotham Bold"/>
                <a:cs typeface="Gotham Bold"/>
              </a:rPr>
              <a:t>A</a:t>
            </a:r>
            <a:endParaRPr lang="en-US" sz="2700" b="0" i="0" dirty="0">
              <a:solidFill>
                <a:srgbClr val="813B04"/>
              </a:solidFill>
              <a:latin typeface="Gotham Bold"/>
              <a:cs typeface="Gotham 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18719" y="4944085"/>
            <a:ext cx="4346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0" i="0" dirty="0" smtClean="0">
                <a:solidFill>
                  <a:srgbClr val="813B04"/>
                </a:solidFill>
                <a:latin typeface="Gotham Bold"/>
                <a:cs typeface="Gotham Bold"/>
              </a:rPr>
              <a:t>B</a:t>
            </a:r>
            <a:endParaRPr lang="en-US" sz="2700" b="0" i="0" dirty="0">
              <a:solidFill>
                <a:srgbClr val="813B04"/>
              </a:solidFill>
              <a:latin typeface="Gotham Bold"/>
              <a:cs typeface="Gotham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76065" y="5359630"/>
            <a:ext cx="323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800" b="0" i="0" dirty="0" smtClean="0">
                <a:solidFill>
                  <a:schemeClr val="bg1"/>
                </a:solidFill>
                <a:latin typeface="Gotham Medium"/>
                <a:cs typeface="Gotham Medium"/>
              </a:rPr>
              <a:t>Headquarters - Sensis L.A.</a:t>
            </a:r>
            <a:endParaRPr lang="en-US" sz="1800" b="0" i="0" dirty="0">
              <a:solidFill>
                <a:schemeClr val="bg1"/>
              </a:solidFill>
              <a:latin typeface="Gotham Medium"/>
              <a:cs typeface="Gotham Medium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18719" y="5359630"/>
            <a:ext cx="292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800" b="0" i="0" dirty="0" smtClean="0">
                <a:solidFill>
                  <a:schemeClr val="bg1"/>
                </a:solidFill>
                <a:latin typeface="Gotham Medium"/>
                <a:cs typeface="Gotham Medium"/>
              </a:rPr>
              <a:t>East Coast – Sensis D.C.</a:t>
            </a:r>
            <a:endParaRPr lang="en-US" sz="1800" b="0" i="0" dirty="0">
              <a:solidFill>
                <a:schemeClr val="bg1"/>
              </a:solidFill>
              <a:latin typeface="Gotham Medium"/>
              <a:cs typeface="Gotham Medium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7500"/>
            <a:ext cx="6362700" cy="6184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8900" y="1600200"/>
            <a:ext cx="6362700" cy="6172200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2578372" y="3203356"/>
            <a:ext cx="469900" cy="749300"/>
            <a:chOff x="2512060" y="3007360"/>
            <a:chExt cx="469900" cy="7493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060" y="3007360"/>
              <a:ext cx="469900" cy="749300"/>
            </a:xfrm>
            <a:prstGeom prst="rect">
              <a:avLst/>
            </a:prstGeom>
          </p:spPr>
        </p:pic>
        <p:sp>
          <p:nvSpPr>
            <p:cNvPr id="28" name="Text Placeholder 2"/>
            <p:cNvSpPr txBox="1">
              <a:spLocks/>
            </p:cNvSpPr>
            <p:nvPr/>
          </p:nvSpPr>
          <p:spPr>
            <a:xfrm>
              <a:off x="2524760" y="3048000"/>
              <a:ext cx="447040" cy="322321"/>
            </a:xfrm>
            <a:prstGeom prst="rect">
              <a:avLst/>
            </a:prstGeom>
          </p:spPr>
          <p:txBody>
            <a:bodyPr vert="horz"/>
            <a:lstStyle>
              <a:lvl1pPr marL="0" indent="0" algn="ctr" defTabSz="587822" rtl="0" eaLnBrk="1" latinLnBrk="0" hangingPunct="1">
                <a:spcBef>
                  <a:spcPct val="20000"/>
                </a:spcBef>
                <a:buFont typeface="Arial"/>
                <a:buNone/>
                <a:defRPr sz="1100" b="0" i="0" kern="1200" spc="0" baseline="0">
                  <a:solidFill>
                    <a:schemeClr val="bg1"/>
                  </a:solidFill>
                  <a:latin typeface="Gotham Medium"/>
                  <a:ea typeface="+mn-ea"/>
                  <a:cs typeface="Gotham Medium"/>
                </a:defRPr>
              </a:lvl1pPr>
              <a:lvl2pPr marL="955211" indent="-367389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6955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3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377" indent="-293911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45199" indent="-293911" algn="l" defTabSz="587822" rtl="0" eaLnBrk="1" latinLnBrk="0" hangingPunct="1">
                <a:spcBef>
                  <a:spcPct val="20000"/>
                </a:spcBef>
                <a:buFont typeface="Arial"/>
                <a:buChar char="»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33021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0843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0866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96487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A</a:t>
              </a:r>
              <a:endParaRPr lang="en-US" sz="1400" dirty="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8844029" y="3203356"/>
            <a:ext cx="469900" cy="749300"/>
            <a:chOff x="2512060" y="3007360"/>
            <a:chExt cx="469900" cy="7493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060" y="3007360"/>
              <a:ext cx="469900" cy="749300"/>
            </a:xfrm>
            <a:prstGeom prst="rect">
              <a:avLst/>
            </a:prstGeom>
          </p:spPr>
        </p:pic>
        <p:sp>
          <p:nvSpPr>
            <p:cNvPr id="34" name="Text Placeholder 2"/>
            <p:cNvSpPr txBox="1">
              <a:spLocks/>
            </p:cNvSpPr>
            <p:nvPr/>
          </p:nvSpPr>
          <p:spPr>
            <a:xfrm>
              <a:off x="2524760" y="3048000"/>
              <a:ext cx="447040" cy="322321"/>
            </a:xfrm>
            <a:prstGeom prst="rect">
              <a:avLst/>
            </a:prstGeom>
          </p:spPr>
          <p:txBody>
            <a:bodyPr vert="horz"/>
            <a:lstStyle>
              <a:lvl1pPr marL="0" indent="0" algn="ctr" defTabSz="587822" rtl="0" eaLnBrk="1" latinLnBrk="0" hangingPunct="1">
                <a:spcBef>
                  <a:spcPct val="20000"/>
                </a:spcBef>
                <a:buFont typeface="Arial"/>
                <a:buNone/>
                <a:defRPr sz="1100" b="0" i="0" kern="1200" spc="0" baseline="0">
                  <a:solidFill>
                    <a:schemeClr val="bg1"/>
                  </a:solidFill>
                  <a:latin typeface="Gotham Medium"/>
                  <a:ea typeface="+mn-ea"/>
                  <a:cs typeface="Gotham Medium"/>
                </a:defRPr>
              </a:lvl1pPr>
              <a:lvl2pPr marL="955211" indent="-367389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6955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3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377" indent="-293911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45199" indent="-293911" algn="l" defTabSz="587822" rtl="0" eaLnBrk="1" latinLnBrk="0" hangingPunct="1">
                <a:spcBef>
                  <a:spcPct val="20000"/>
                </a:spcBef>
                <a:buFont typeface="Arial"/>
                <a:buChar char="»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33021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0843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0866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96487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B</a:t>
              </a:r>
              <a:endParaRPr lang="en-US" sz="1400" dirty="0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50885" y="4753094"/>
            <a:ext cx="4406900" cy="27559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8901" y="4753094"/>
            <a:ext cx="4406900" cy="2755900"/>
          </a:xfrm>
          <a:prstGeom prst="rect">
            <a:avLst/>
          </a:prstGeom>
        </p:spPr>
      </p:pic>
      <p:sp>
        <p:nvSpPr>
          <p:cNvPr id="40" name="TextBox 39"/>
          <p:cNvSpPr txBox="1"/>
          <p:nvPr userDrawn="1"/>
        </p:nvSpPr>
        <p:spPr>
          <a:xfrm>
            <a:off x="1876065" y="4944085"/>
            <a:ext cx="4667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0" i="0" dirty="0" smtClean="0">
                <a:solidFill>
                  <a:srgbClr val="813B04"/>
                </a:solidFill>
                <a:latin typeface="Gotham Bold"/>
                <a:cs typeface="Gotham Bold"/>
              </a:rPr>
              <a:t>A</a:t>
            </a:r>
            <a:endParaRPr lang="en-US" sz="2700" b="0" i="0" dirty="0">
              <a:solidFill>
                <a:srgbClr val="813B04"/>
              </a:solidFill>
              <a:latin typeface="Gotham Bold"/>
              <a:cs typeface="Gotham Bold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8318719" y="4944085"/>
            <a:ext cx="4346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0" i="0" dirty="0" smtClean="0">
                <a:solidFill>
                  <a:srgbClr val="813B04"/>
                </a:solidFill>
                <a:latin typeface="Gotham Bold"/>
                <a:cs typeface="Gotham Bold"/>
              </a:rPr>
              <a:t>B</a:t>
            </a:r>
            <a:endParaRPr lang="en-US" sz="2700" b="0" i="0" dirty="0">
              <a:solidFill>
                <a:srgbClr val="813B04"/>
              </a:solidFill>
              <a:latin typeface="Gotham Bold"/>
              <a:cs typeface="Gotham Bold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1876065" y="5359630"/>
            <a:ext cx="323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800" b="0" i="0" dirty="0" smtClean="0">
                <a:solidFill>
                  <a:schemeClr val="bg1"/>
                </a:solidFill>
                <a:latin typeface="Gotham Medium"/>
                <a:cs typeface="Gotham Medium"/>
              </a:rPr>
              <a:t>Headquarters - Sensis L.A.</a:t>
            </a:r>
            <a:endParaRPr lang="en-US" sz="1800" b="0" i="0" dirty="0">
              <a:solidFill>
                <a:schemeClr val="bg1"/>
              </a:solidFill>
              <a:latin typeface="Gotham Medium"/>
              <a:cs typeface="Gotham Medium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8318719" y="5359630"/>
            <a:ext cx="292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800" b="0" i="0" dirty="0" smtClean="0">
                <a:solidFill>
                  <a:schemeClr val="bg1"/>
                </a:solidFill>
                <a:latin typeface="Gotham Medium"/>
                <a:cs typeface="Gotham Medium"/>
              </a:rPr>
              <a:t>East Coast – Sensis D.C.</a:t>
            </a:r>
            <a:endParaRPr lang="en-US" sz="1800" b="0" i="0" dirty="0">
              <a:solidFill>
                <a:schemeClr val="bg1"/>
              </a:solidFill>
              <a:latin typeface="Gotham Medium"/>
              <a:cs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4395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thought sentenc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0562" y="1385466"/>
            <a:ext cx="11173305" cy="638693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90000"/>
              </a:lnSpc>
              <a:buNone/>
              <a:defRPr sz="4200" b="0" i="0" spc="-150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, ac </a:t>
            </a:r>
            <a:r>
              <a:rPr lang="en-US" dirty="0" err="1" smtClean="0"/>
              <a:t>vestibulum</a:t>
            </a:r>
            <a:r>
              <a:rPr lang="en-US" dirty="0" smtClean="0"/>
              <a:t> mi.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cursus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32125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Thought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1765" y="3195588"/>
            <a:ext cx="9760750" cy="3402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spc="-15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5071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-Title 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0563" y="1414088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spc="0" baseline="0">
                <a:solidFill>
                  <a:srgbClr val="E46C0A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0563" y="2012396"/>
            <a:ext cx="7953260" cy="5019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0563" y="2692300"/>
            <a:ext cx="11224620" cy="4354676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Arial" pitchFamily="34" charset="0"/>
              <a:buChar char="•"/>
              <a:defRPr sz="28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err="1" smtClean="0"/>
              <a:t>Def</a:t>
            </a:r>
            <a:endParaRPr lang="en-US" dirty="0" smtClean="0"/>
          </a:p>
          <a:p>
            <a:pPr lvl="2"/>
            <a:r>
              <a:rPr lang="en-US" dirty="0" err="1" smtClean="0"/>
              <a:t>ghi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715860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0563" y="1414088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spc="0" baseline="0">
                <a:solidFill>
                  <a:srgbClr val="E46C0A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0563" y="2328488"/>
            <a:ext cx="11224620" cy="4791640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Arial" pitchFamily="34" charset="0"/>
              <a:buChar char="•"/>
              <a:defRPr sz="28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err="1" smtClean="0"/>
              <a:t>Def</a:t>
            </a:r>
            <a:endParaRPr lang="en-US" dirty="0" smtClean="0"/>
          </a:p>
          <a:p>
            <a:pPr lvl="2"/>
            <a:r>
              <a:rPr lang="en-US" dirty="0" err="1" smtClean="0"/>
              <a:t>ghi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767534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-Title 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0563" y="1473620"/>
            <a:ext cx="7953260" cy="5019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0563" y="2153524"/>
            <a:ext cx="11224620" cy="48934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2900" indent="-347472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210000"/>
              <a:buFont typeface="Arial"/>
              <a:buChar char="•"/>
              <a:defRPr sz="24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err="1" smtClean="0"/>
              <a:t>Def</a:t>
            </a:r>
            <a:endParaRPr lang="en-US" dirty="0" smtClean="0"/>
          </a:p>
          <a:p>
            <a:pPr lvl="2"/>
            <a:r>
              <a:rPr lang="en-US" dirty="0" err="1" smtClean="0"/>
              <a:t>ghi</a:t>
            </a:r>
            <a:endParaRPr lang="en-US" dirty="0" smtClean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03547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Two copy box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0566" y="2455333"/>
            <a:ext cx="5601354" cy="4931165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8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2400" spc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Gotham Medium" pitchFamily="50" charset="0"/>
              </a:defRPr>
            </a:lvl2pPr>
            <a:lvl3pPr marL="1518544" indent="-342900">
              <a:buFont typeface="Arial" pitchFamily="34" charset="0"/>
              <a:buChar char="•"/>
              <a:defRPr sz="2200" spc="0">
                <a:latin typeface="+mj-lt"/>
                <a:cs typeface="Gotham Medium" pitchFamily="50" charset="0"/>
              </a:defRPr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smtClean="0"/>
              <a:t>Xyz</a:t>
            </a:r>
          </a:p>
          <a:p>
            <a:pPr lvl="2"/>
            <a:r>
              <a:rPr lang="en-US" dirty="0" smtClean="0"/>
              <a:t>xyz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0563" y="1499428"/>
            <a:ext cx="7953260" cy="5966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spc="0" baseline="0">
                <a:solidFill>
                  <a:srgbClr val="E46C0A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5815" y="2455333"/>
            <a:ext cx="5582611" cy="4926253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8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2400" spc="0">
                <a:latin typeface="+mj-lt"/>
                <a:cs typeface="Arial" pitchFamily="34" charset="0"/>
              </a:defRPr>
            </a:lvl2pPr>
            <a:lvl3pPr>
              <a:defRPr sz="2200" spc="0">
                <a:latin typeface="+mj-lt"/>
                <a:cs typeface="Arial" pitchFamily="34" charset="0"/>
              </a:defRPr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smtClean="0"/>
              <a:t>Xyz</a:t>
            </a:r>
          </a:p>
          <a:p>
            <a:pPr lvl="2"/>
            <a:r>
              <a:rPr lang="en-US" dirty="0" smtClean="0"/>
              <a:t>xyz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696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0563" y="5387274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 spc="-150" baseline="0">
                <a:solidFill>
                  <a:schemeClr val="bg1"/>
                </a:solidFill>
                <a:latin typeface="Gotham Bold"/>
                <a:cs typeface="Gotham Bold"/>
              </a:defRPr>
            </a:lvl1pPr>
          </a:lstStyle>
          <a:p>
            <a:pPr lvl="0"/>
            <a:r>
              <a:rPr lang="en-US" dirty="0" smtClean="0"/>
              <a:t>Our Capabilities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8313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/ Text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6604867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5815" y="2718623"/>
            <a:ext cx="5582611" cy="4662963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defRPr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 smtClean="0"/>
          </a:p>
          <a:p>
            <a:pPr lvl="1"/>
            <a:r>
              <a:rPr lang="en-US" sz="1800" dirty="0" err="1" smtClean="0"/>
              <a:t>Abc</a:t>
            </a:r>
            <a:endParaRPr lang="en-US" sz="1800" dirty="0" smtClean="0"/>
          </a:p>
          <a:p>
            <a:pPr lvl="2"/>
            <a:r>
              <a:rPr lang="en-US" dirty="0" err="1" smtClean="0"/>
              <a:t>def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7199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/ Title / Cop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4824845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970320" y="2718623"/>
            <a:ext cx="7218107" cy="4662963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4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2200"/>
            </a:lvl2pPr>
            <a:lvl3pPr marL="1518544" indent="-342900">
              <a:buFont typeface="Arial" pitchFamily="34" charset="0"/>
              <a:buChar char="•"/>
              <a:defRPr sz="20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/>
          </a:p>
          <a:p>
            <a:pPr lvl="1"/>
            <a:r>
              <a:rPr lang="en-US" dirty="0" err="1" smtClean="0"/>
              <a:t>Abc</a:t>
            </a:r>
            <a:endParaRPr lang="en-US" dirty="0" smtClean="0"/>
          </a:p>
          <a:p>
            <a:pPr lvl="2"/>
            <a:r>
              <a:rPr lang="en-US" sz="2000" dirty="0" err="1" smtClean="0"/>
              <a:t>def</a:t>
            </a:r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70317" y="1956619"/>
            <a:ext cx="7218109" cy="5966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spc="0" baseline="0">
                <a:solidFill>
                  <a:srgbClr val="E46C0A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75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/ Two Copy Box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/>
          <p:nvPr userDrawn="1"/>
        </p:nvSpPr>
        <p:spPr>
          <a:xfrm rot="10800000" flipH="1">
            <a:off x="-84858" y="4962521"/>
            <a:ext cx="6534151" cy="2809875"/>
          </a:xfrm>
          <a:custGeom>
            <a:avLst/>
            <a:gdLst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799867 h 1799867"/>
              <a:gd name="connsiteX4" fmla="*/ 0 w 9158942"/>
              <a:gd name="connsiteY4" fmla="*/ 0 h 1799867"/>
              <a:gd name="connsiteX0" fmla="*/ 9138 w 9168080"/>
              <a:gd name="connsiteY0" fmla="*/ 0 h 1799867"/>
              <a:gd name="connsiteX1" fmla="*/ 9168080 w 9168080"/>
              <a:gd name="connsiteY1" fmla="*/ 0 h 1799867"/>
              <a:gd name="connsiteX2" fmla="*/ 9168080 w 9168080"/>
              <a:gd name="connsiteY2" fmla="*/ 1799867 h 1799867"/>
              <a:gd name="connsiteX3" fmla="*/ 0 w 9168080"/>
              <a:gd name="connsiteY3" fmla="*/ 1206002 h 1799867"/>
              <a:gd name="connsiteX4" fmla="*/ 9138 w 9168080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041547 h 1799867"/>
              <a:gd name="connsiteX4" fmla="*/ 0 w 9158942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206002 h 1799867"/>
              <a:gd name="connsiteX4" fmla="*/ 0 w 9158942"/>
              <a:gd name="connsiteY4" fmla="*/ 0 h 1799867"/>
              <a:gd name="connsiteX0" fmla="*/ 36582 w 9195524"/>
              <a:gd name="connsiteY0" fmla="*/ 0 h 1799867"/>
              <a:gd name="connsiteX1" fmla="*/ 9195524 w 9195524"/>
              <a:gd name="connsiteY1" fmla="*/ 0 h 1799867"/>
              <a:gd name="connsiteX2" fmla="*/ 9195524 w 9195524"/>
              <a:gd name="connsiteY2" fmla="*/ 1799867 h 1799867"/>
              <a:gd name="connsiteX3" fmla="*/ 0 w 9195524"/>
              <a:gd name="connsiteY3" fmla="*/ 1799867 h 1799867"/>
              <a:gd name="connsiteX4" fmla="*/ 36582 w 9195524"/>
              <a:gd name="connsiteY4" fmla="*/ 0 h 1799867"/>
              <a:gd name="connsiteX0" fmla="*/ 36582 w 9232104"/>
              <a:gd name="connsiteY0" fmla="*/ 0 h 2064823"/>
              <a:gd name="connsiteX1" fmla="*/ 9195524 w 9232104"/>
              <a:gd name="connsiteY1" fmla="*/ 0 h 2064823"/>
              <a:gd name="connsiteX2" fmla="*/ 9232104 w 9232104"/>
              <a:gd name="connsiteY2" fmla="*/ 2064823 h 2064823"/>
              <a:gd name="connsiteX3" fmla="*/ 0 w 9232104"/>
              <a:gd name="connsiteY3" fmla="*/ 1799867 h 2064823"/>
              <a:gd name="connsiteX4" fmla="*/ 36582 w 9232104"/>
              <a:gd name="connsiteY4" fmla="*/ 0 h 2064823"/>
              <a:gd name="connsiteX0" fmla="*/ 0 w 9233139"/>
              <a:gd name="connsiteY0" fmla="*/ 9338 h 2064823"/>
              <a:gd name="connsiteX1" fmla="*/ 9196559 w 9233139"/>
              <a:gd name="connsiteY1" fmla="*/ 0 h 2064823"/>
              <a:gd name="connsiteX2" fmla="*/ 9233139 w 9233139"/>
              <a:gd name="connsiteY2" fmla="*/ 2064823 h 2064823"/>
              <a:gd name="connsiteX3" fmla="*/ 1035 w 9233139"/>
              <a:gd name="connsiteY3" fmla="*/ 1799867 h 2064823"/>
              <a:gd name="connsiteX4" fmla="*/ 0 w 9233139"/>
              <a:gd name="connsiteY4" fmla="*/ 9338 h 2064823"/>
              <a:gd name="connsiteX0" fmla="*/ 74197 w 9307336"/>
              <a:gd name="connsiteY0" fmla="*/ 9338 h 2064823"/>
              <a:gd name="connsiteX1" fmla="*/ 9270756 w 9307336"/>
              <a:gd name="connsiteY1" fmla="*/ 0 h 2064823"/>
              <a:gd name="connsiteX2" fmla="*/ 9307336 w 9307336"/>
              <a:gd name="connsiteY2" fmla="*/ 2064823 h 2064823"/>
              <a:gd name="connsiteX3" fmla="*/ 0 w 9307336"/>
              <a:gd name="connsiteY3" fmla="*/ 1799867 h 2064823"/>
              <a:gd name="connsiteX4" fmla="*/ 74197 w 9307336"/>
              <a:gd name="connsiteY4" fmla="*/ 9338 h 2064823"/>
              <a:gd name="connsiteX0" fmla="*/ 74197 w 9327180"/>
              <a:gd name="connsiteY0" fmla="*/ 0 h 2055485"/>
              <a:gd name="connsiteX1" fmla="*/ 9327180 w 9327180"/>
              <a:gd name="connsiteY1" fmla="*/ 1 h 2055485"/>
              <a:gd name="connsiteX2" fmla="*/ 9307336 w 9327180"/>
              <a:gd name="connsiteY2" fmla="*/ 2055485 h 2055485"/>
              <a:gd name="connsiteX3" fmla="*/ 0 w 9327180"/>
              <a:gd name="connsiteY3" fmla="*/ 1790529 h 2055485"/>
              <a:gd name="connsiteX4" fmla="*/ 74197 w 9327180"/>
              <a:gd name="connsiteY4" fmla="*/ 0 h 205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7180" h="2055485">
                <a:moveTo>
                  <a:pt x="74197" y="0"/>
                </a:moveTo>
                <a:lnTo>
                  <a:pt x="9327180" y="1"/>
                </a:lnTo>
                <a:lnTo>
                  <a:pt x="9307336" y="2055485"/>
                </a:lnTo>
                <a:lnTo>
                  <a:pt x="0" y="1790529"/>
                </a:lnTo>
                <a:lnTo>
                  <a:pt x="7419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449291" y="3324226"/>
            <a:ext cx="6352308" cy="447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1"/>
            <a:ext cx="6449291" cy="4067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4"/>
          <p:cNvSpPr/>
          <p:nvPr userDrawn="1"/>
        </p:nvSpPr>
        <p:spPr>
          <a:xfrm flipH="1">
            <a:off x="6449289" y="1716603"/>
            <a:ext cx="6352308" cy="2255323"/>
          </a:xfrm>
          <a:custGeom>
            <a:avLst/>
            <a:gdLst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799867 h 1799867"/>
              <a:gd name="connsiteX4" fmla="*/ 0 w 9158942"/>
              <a:gd name="connsiteY4" fmla="*/ 0 h 1799867"/>
              <a:gd name="connsiteX0" fmla="*/ 9138 w 9168080"/>
              <a:gd name="connsiteY0" fmla="*/ 0 h 1799867"/>
              <a:gd name="connsiteX1" fmla="*/ 9168080 w 9168080"/>
              <a:gd name="connsiteY1" fmla="*/ 0 h 1799867"/>
              <a:gd name="connsiteX2" fmla="*/ 9168080 w 9168080"/>
              <a:gd name="connsiteY2" fmla="*/ 1799867 h 1799867"/>
              <a:gd name="connsiteX3" fmla="*/ 0 w 9168080"/>
              <a:gd name="connsiteY3" fmla="*/ 1206002 h 1799867"/>
              <a:gd name="connsiteX4" fmla="*/ 9138 w 9168080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041547 h 1799867"/>
              <a:gd name="connsiteX4" fmla="*/ 0 w 9158942"/>
              <a:gd name="connsiteY4" fmla="*/ 0 h 1799867"/>
              <a:gd name="connsiteX0" fmla="*/ 0 w 9158942"/>
              <a:gd name="connsiteY0" fmla="*/ 0 h 1799867"/>
              <a:gd name="connsiteX1" fmla="*/ 9158942 w 9158942"/>
              <a:gd name="connsiteY1" fmla="*/ 0 h 1799867"/>
              <a:gd name="connsiteX2" fmla="*/ 9158942 w 9158942"/>
              <a:gd name="connsiteY2" fmla="*/ 1799867 h 1799867"/>
              <a:gd name="connsiteX3" fmla="*/ 0 w 9158942"/>
              <a:gd name="connsiteY3" fmla="*/ 1206002 h 1799867"/>
              <a:gd name="connsiteX4" fmla="*/ 0 w 9158942"/>
              <a:gd name="connsiteY4" fmla="*/ 0 h 1799867"/>
              <a:gd name="connsiteX0" fmla="*/ 36582 w 9195524"/>
              <a:gd name="connsiteY0" fmla="*/ 0 h 1799867"/>
              <a:gd name="connsiteX1" fmla="*/ 9195524 w 9195524"/>
              <a:gd name="connsiteY1" fmla="*/ 0 h 1799867"/>
              <a:gd name="connsiteX2" fmla="*/ 9195524 w 9195524"/>
              <a:gd name="connsiteY2" fmla="*/ 1799867 h 1799867"/>
              <a:gd name="connsiteX3" fmla="*/ 0 w 9195524"/>
              <a:gd name="connsiteY3" fmla="*/ 1799867 h 1799867"/>
              <a:gd name="connsiteX4" fmla="*/ 36582 w 9195524"/>
              <a:gd name="connsiteY4" fmla="*/ 0 h 1799867"/>
              <a:gd name="connsiteX0" fmla="*/ 36582 w 9232104"/>
              <a:gd name="connsiteY0" fmla="*/ 0 h 2064823"/>
              <a:gd name="connsiteX1" fmla="*/ 9195524 w 9232104"/>
              <a:gd name="connsiteY1" fmla="*/ 0 h 2064823"/>
              <a:gd name="connsiteX2" fmla="*/ 9232104 w 9232104"/>
              <a:gd name="connsiteY2" fmla="*/ 2064823 h 2064823"/>
              <a:gd name="connsiteX3" fmla="*/ 0 w 9232104"/>
              <a:gd name="connsiteY3" fmla="*/ 1799867 h 2064823"/>
              <a:gd name="connsiteX4" fmla="*/ 36582 w 9232104"/>
              <a:gd name="connsiteY4" fmla="*/ 0 h 206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104" h="2064823">
                <a:moveTo>
                  <a:pt x="36582" y="0"/>
                </a:moveTo>
                <a:lnTo>
                  <a:pt x="9195524" y="0"/>
                </a:lnTo>
                <a:lnTo>
                  <a:pt x="9232104" y="2064823"/>
                </a:lnTo>
                <a:lnTo>
                  <a:pt x="0" y="1799867"/>
                </a:lnTo>
                <a:lnTo>
                  <a:pt x="3658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925733" y="2133601"/>
            <a:ext cx="5503333" cy="1543050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Arial" pitchFamily="34" charset="0"/>
              <a:buChar char="•"/>
              <a:defRPr sz="2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 smtClean="0"/>
          </a:p>
          <a:p>
            <a:pPr lvl="1"/>
            <a:r>
              <a:rPr lang="en-US" dirty="0" err="1" smtClean="0"/>
              <a:t>Abc</a:t>
            </a:r>
            <a:endParaRPr lang="en-US" dirty="0" smtClean="0"/>
          </a:p>
          <a:p>
            <a:pPr lvl="2"/>
            <a:r>
              <a:rPr lang="en-US" dirty="0" err="1" smtClean="0"/>
              <a:t>def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9027" y="5603203"/>
            <a:ext cx="5689600" cy="1949064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Arial" pitchFamily="34" charset="0"/>
              <a:buChar char="•"/>
              <a:defRPr sz="2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endParaRPr lang="en-US" dirty="0" smtClean="0"/>
          </a:p>
          <a:p>
            <a:pPr lvl="1"/>
            <a:r>
              <a:rPr lang="en-US" dirty="0" err="1" smtClean="0"/>
              <a:t>Abc</a:t>
            </a:r>
            <a:endParaRPr lang="en-US" dirty="0" smtClean="0"/>
          </a:p>
          <a:p>
            <a:pPr lvl="2"/>
            <a:r>
              <a:rPr lang="en-US" dirty="0" err="1" smtClean="0"/>
              <a:t>def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67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/ Two Captio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449291" y="1685926"/>
            <a:ext cx="6352308" cy="61150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6449291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56266" y="5058838"/>
            <a:ext cx="7196666" cy="2983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744" y="5143500"/>
            <a:ext cx="7001515" cy="29839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214581" y="5603866"/>
            <a:ext cx="4400550" cy="87154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90000"/>
              </a:lnSpc>
              <a:buClr>
                <a:srgbClr val="E46C0A"/>
              </a:buClr>
              <a:buFont typeface="Wingdings" pitchFamily="2" charset="2"/>
              <a:buNone/>
              <a:defRPr sz="2400" b="0" i="0" spc="0" baseline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346374" y="5643558"/>
            <a:ext cx="3976479" cy="87154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90000"/>
              </a:lnSpc>
              <a:buClr>
                <a:srgbClr val="E46C0A"/>
              </a:buClr>
              <a:buFont typeface="Wingdings" pitchFamily="2" charset="2"/>
              <a:buNone/>
              <a:defRPr sz="2400" b="0" i="0" spc="0" baseline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571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per Image / Caption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295400"/>
            <a:ext cx="12801600" cy="647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4"/>
          <a:stretch/>
        </p:blipFill>
        <p:spPr bwMode="auto">
          <a:xfrm>
            <a:off x="10040" y="965211"/>
            <a:ext cx="12791559" cy="10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6665" y="4604194"/>
            <a:ext cx="5866652" cy="2859778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81842" y="5700708"/>
            <a:ext cx="4400550" cy="148114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90000"/>
              </a:lnSpc>
              <a:buClr>
                <a:srgbClr val="E46C0A"/>
              </a:buClr>
              <a:buFont typeface="Wingdings" pitchFamily="2" charset="2"/>
              <a:buNone/>
              <a:defRPr sz="2400" b="0" i="0" spc="0" baseline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7279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ingle Thou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9676"/>
            <a:ext cx="12801401" cy="65722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81992" y="3648076"/>
            <a:ext cx="10122476" cy="2181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spc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6835" y="1810707"/>
            <a:ext cx="5794664" cy="5966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spc="-150" baseline="0">
                <a:solidFill>
                  <a:srgbClr val="E46C0A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363363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k / Two Sampl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34720" y="67619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934720" y="64414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934720" y="67970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934720" y="639622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4720" y="71175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3280" y="6439666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6799839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20800" y="64312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320800" y="67868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23760" y="64312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223760" y="67868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2244725"/>
            <a:ext cx="503872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121275" y="2244725"/>
            <a:ext cx="768032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k / Three Sampl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934720" y="67619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934720" y="64414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934720" y="679704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34720" y="639622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934720" y="711758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34720" y="7483347"/>
            <a:ext cx="110540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/>
          <p:cNvSpPr/>
          <p:nvPr userDrawn="1"/>
        </p:nvSpPr>
        <p:spPr>
          <a:xfrm>
            <a:off x="934720" y="7158227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20800" y="64312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320800" y="678688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23760" y="64312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223760" y="6786880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3280" y="6439666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6799839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53440" y="7168387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03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320800" y="7150177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23760" y="7150177"/>
            <a:ext cx="4765040" cy="302690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0" y="2244725"/>
            <a:ext cx="476567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4826000" y="2245360"/>
            <a:ext cx="4765675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9652000" y="2244725"/>
            <a:ext cx="3149600" cy="39322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37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k / One Sam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7924800" y="4368800"/>
            <a:ext cx="284480" cy="284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924800" y="4323587"/>
            <a:ext cx="40843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833360" y="4367026"/>
            <a:ext cx="447040" cy="3223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100" b="0" i="0" spc="0" baseline="0">
                <a:solidFill>
                  <a:schemeClr val="bg1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310880" y="4358640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Project Type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310880" y="4559377"/>
            <a:ext cx="356616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0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Client Name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14640" y="4872227"/>
            <a:ext cx="40843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" y="2025339"/>
            <a:ext cx="6959600" cy="6502400"/>
          </a:xfrm>
          <a:prstGeom prst="rect">
            <a:avLst/>
          </a:prstGeom>
        </p:spPr>
      </p:pic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1341438" y="2459038"/>
            <a:ext cx="5922962" cy="37290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85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Highlight (Not part of our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700" y="1424940"/>
            <a:ext cx="7797800" cy="581660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95363" y="1930400"/>
            <a:ext cx="7356475" cy="5008563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778240" y="3953294"/>
            <a:ext cx="3200400" cy="1665185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err="1" smtClean="0"/>
              <a:t>Sed</a:t>
            </a:r>
            <a:r>
              <a:rPr lang="en-US" dirty="0" smtClean="0"/>
              <a:t> ac </a:t>
            </a:r>
            <a:r>
              <a:rPr lang="en-US" dirty="0" err="1" smtClean="0"/>
              <a:t>nisl</a:t>
            </a:r>
            <a:r>
              <a:rPr lang="en-US" dirty="0" smtClean="0"/>
              <a:t> in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et sit </a:t>
            </a:r>
            <a:r>
              <a:rPr lang="en-US" dirty="0" err="1" smtClean="0"/>
              <a:t>amet</a:t>
            </a:r>
            <a:r>
              <a:rPr lang="en-US" dirty="0" smtClean="0"/>
              <a:t> diam.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mollisiaculis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778240" y="3651660"/>
            <a:ext cx="3200400" cy="30269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800" b="0" i="0" spc="0" baseline="0">
                <a:solidFill>
                  <a:srgbClr val="E46C0A"/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5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hought sentenc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0562" y="1385466"/>
            <a:ext cx="11173305" cy="638693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90000"/>
              </a:lnSpc>
              <a:buNone/>
              <a:defRPr sz="4200" b="0" i="0" spc="-150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, ac </a:t>
            </a:r>
            <a:r>
              <a:rPr lang="en-US" dirty="0" err="1" smtClean="0"/>
              <a:t>vestibulum</a:t>
            </a:r>
            <a:r>
              <a:rPr lang="en-US" dirty="0" smtClean="0"/>
              <a:t> mi.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cursus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32125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489200"/>
            <a:ext cx="318008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225800" y="248920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6432550" y="248920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627870" y="2489200"/>
            <a:ext cx="317373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161280"/>
            <a:ext cx="318008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225800" y="516128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432550" y="5161280"/>
            <a:ext cx="315595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627870" y="5161280"/>
            <a:ext cx="3173730" cy="261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121381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(4/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2655888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217333" y="1997192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439428" y="2655257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656762" y="1997192"/>
            <a:ext cx="3144838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29400"/>
            <a:ext cx="31496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7333" y="5971335"/>
            <a:ext cx="31496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666" y="6629400"/>
            <a:ext cx="31496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5971335"/>
            <a:ext cx="3149600" cy="1143000"/>
          </a:xfrm>
          <a:prstGeom prst="rect">
            <a:avLst/>
          </a:prstGeom>
        </p:spPr>
      </p:pic>
      <p:sp>
        <p:nvSpPr>
          <p:cNvPr id="2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4157" y="6894244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84157" y="7231919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405484" y="6231777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405484" y="6569452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6230" y="6894244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646230" y="7231919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848138" y="6231777"/>
            <a:ext cx="2748521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21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848138" y="6569452"/>
            <a:ext cx="2748521" cy="329794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40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(5/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265588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29400"/>
            <a:ext cx="2492969" cy="11430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4158" y="691733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84158" y="720882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7158" y="6121420"/>
            <a:ext cx="2492969" cy="1143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4316" y="6629400"/>
            <a:ext cx="2492969" cy="1143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1474" y="6121420"/>
            <a:ext cx="2492969" cy="1143000"/>
          </a:xfrm>
          <a:prstGeom prst="rect">
            <a:avLst/>
          </a:prstGeom>
        </p:spPr>
      </p:pic>
      <p:sp>
        <p:nvSpPr>
          <p:cNvPr id="3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77158" y="214790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761316" y="640935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761316" y="670084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154316" y="265588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338474" y="691733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338474" y="720882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731474" y="214790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915632" y="640935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915632" y="670084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0308631" y="2655888"/>
            <a:ext cx="2489200" cy="397351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8631" y="6629400"/>
            <a:ext cx="2492969" cy="1143000"/>
          </a:xfrm>
          <a:prstGeom prst="rect">
            <a:avLst/>
          </a:prstGeom>
        </p:spPr>
      </p:pic>
      <p:sp>
        <p:nvSpPr>
          <p:cNvPr id="5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0492789" y="6917334"/>
            <a:ext cx="2090400" cy="381721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800" b="0" i="0" spc="-150" baseline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492789" y="7208828"/>
            <a:ext cx="2090400" cy="445239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accent6">
                    <a:lumMod val="7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2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7500"/>
            <a:ext cx="6362700" cy="618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8900" y="1600200"/>
            <a:ext cx="6362700" cy="617220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578372" y="3203356"/>
            <a:ext cx="469900" cy="749300"/>
            <a:chOff x="2512060" y="3007360"/>
            <a:chExt cx="469900" cy="7493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060" y="3007360"/>
              <a:ext cx="469900" cy="749300"/>
            </a:xfrm>
            <a:prstGeom prst="rect">
              <a:avLst/>
            </a:prstGeom>
          </p:spPr>
        </p:pic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2524760" y="3048000"/>
              <a:ext cx="447040" cy="322321"/>
            </a:xfrm>
            <a:prstGeom prst="rect">
              <a:avLst/>
            </a:prstGeom>
          </p:spPr>
          <p:txBody>
            <a:bodyPr vert="horz"/>
            <a:lstStyle>
              <a:lvl1pPr marL="0" indent="0" algn="ctr" defTabSz="587822" rtl="0" eaLnBrk="1" latinLnBrk="0" hangingPunct="1">
                <a:spcBef>
                  <a:spcPct val="20000"/>
                </a:spcBef>
                <a:buFont typeface="Arial"/>
                <a:buNone/>
                <a:defRPr sz="1100" b="0" i="0" kern="1200" spc="0" baseline="0">
                  <a:solidFill>
                    <a:schemeClr val="bg1"/>
                  </a:solidFill>
                  <a:latin typeface="Gotham Medium"/>
                  <a:ea typeface="+mn-ea"/>
                  <a:cs typeface="Gotham Medium"/>
                </a:defRPr>
              </a:lvl1pPr>
              <a:lvl2pPr marL="955211" indent="-367389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6955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3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377" indent="-293911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45199" indent="-293911" algn="l" defTabSz="587822" rtl="0" eaLnBrk="1" latinLnBrk="0" hangingPunct="1">
                <a:spcBef>
                  <a:spcPct val="20000"/>
                </a:spcBef>
                <a:buFont typeface="Arial"/>
                <a:buChar char="»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33021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0843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0866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96487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A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8844029" y="3203356"/>
            <a:ext cx="469900" cy="749300"/>
            <a:chOff x="2512060" y="3007360"/>
            <a:chExt cx="469900" cy="7493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060" y="3007360"/>
              <a:ext cx="469900" cy="749300"/>
            </a:xfrm>
            <a:prstGeom prst="rect">
              <a:avLst/>
            </a:prstGeom>
          </p:spPr>
        </p:pic>
        <p:sp>
          <p:nvSpPr>
            <p:cNvPr id="18" name="Text Placeholder 2"/>
            <p:cNvSpPr txBox="1">
              <a:spLocks/>
            </p:cNvSpPr>
            <p:nvPr/>
          </p:nvSpPr>
          <p:spPr>
            <a:xfrm>
              <a:off x="2524760" y="3048000"/>
              <a:ext cx="447040" cy="322321"/>
            </a:xfrm>
            <a:prstGeom prst="rect">
              <a:avLst/>
            </a:prstGeom>
          </p:spPr>
          <p:txBody>
            <a:bodyPr vert="horz"/>
            <a:lstStyle>
              <a:lvl1pPr marL="0" indent="0" algn="ctr" defTabSz="587822" rtl="0" eaLnBrk="1" latinLnBrk="0" hangingPunct="1">
                <a:spcBef>
                  <a:spcPct val="20000"/>
                </a:spcBef>
                <a:buFont typeface="Arial"/>
                <a:buNone/>
                <a:defRPr sz="1100" b="0" i="0" kern="1200" spc="0" baseline="0">
                  <a:solidFill>
                    <a:schemeClr val="bg1"/>
                  </a:solidFill>
                  <a:latin typeface="Gotham Medium"/>
                  <a:ea typeface="+mn-ea"/>
                  <a:cs typeface="Gotham Medium"/>
                </a:defRPr>
              </a:lvl1pPr>
              <a:lvl2pPr marL="955211" indent="-367389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6955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3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377" indent="-293911" algn="l" defTabSz="587822" rtl="0" eaLnBrk="1" latinLnBrk="0" hangingPunct="1">
                <a:spcBef>
                  <a:spcPct val="20000"/>
                </a:spcBef>
                <a:buFont typeface="Arial"/>
                <a:buChar char="–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45199" indent="-293911" algn="l" defTabSz="587822" rtl="0" eaLnBrk="1" latinLnBrk="0" hangingPunct="1">
                <a:spcBef>
                  <a:spcPct val="20000"/>
                </a:spcBef>
                <a:buFont typeface="Arial"/>
                <a:buChar char="»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33021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0843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08665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96487" indent="-293911" algn="l" defTabSz="587822" rtl="0" eaLnBrk="1" latinLnBrk="0" hangingPunct="1">
                <a:spcBef>
                  <a:spcPct val="20000"/>
                </a:spcBef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B</a:t>
              </a:r>
              <a:endParaRPr lang="en-US" sz="14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50885" y="4753094"/>
            <a:ext cx="4406900" cy="2755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8901" y="4753094"/>
            <a:ext cx="4406900" cy="2755900"/>
          </a:xfrm>
          <a:prstGeom prst="rect">
            <a:avLst/>
          </a:prstGeom>
        </p:spPr>
      </p:pic>
      <p:sp>
        <p:nvSpPr>
          <p:cNvPr id="2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76065" y="5889855"/>
            <a:ext cx="3873829" cy="771377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811 Wilshire Blvd</a:t>
            </a:r>
          </a:p>
          <a:p>
            <a:pPr lvl="0"/>
            <a:r>
              <a:rPr lang="en-US" dirty="0" smtClean="0"/>
              <a:t>Suite 2050</a:t>
            </a:r>
          </a:p>
          <a:p>
            <a:pPr lvl="0"/>
            <a:r>
              <a:rPr lang="en-US" dirty="0" smtClean="0"/>
              <a:t>Los Angeles, CA 90017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876065" y="6661233"/>
            <a:ext cx="3873829" cy="542596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rgbClr val="813B04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T 213.341.0171</a:t>
            </a:r>
          </a:p>
          <a:p>
            <a:pPr lvl="0"/>
            <a:r>
              <a:rPr lang="en-US" dirty="0" err="1" smtClean="0"/>
              <a:t>info@sensisagency.com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318719" y="5889855"/>
            <a:ext cx="3873829" cy="771377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1020 16th Street NW</a:t>
            </a:r>
          </a:p>
          <a:p>
            <a:pPr lvl="0"/>
            <a:r>
              <a:rPr lang="en-US" dirty="0" smtClean="0"/>
              <a:t>Suite 800</a:t>
            </a:r>
          </a:p>
          <a:p>
            <a:pPr lvl="0"/>
            <a:r>
              <a:rPr lang="en-US" dirty="0" smtClean="0"/>
              <a:t>Washington, DC 20006</a:t>
            </a:r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318719" y="6661233"/>
            <a:ext cx="3873829" cy="542596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>
              <a:buNone/>
              <a:defRPr sz="1200" b="0" i="0" spc="0" baseline="0">
                <a:solidFill>
                  <a:srgbClr val="813B04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 smtClean="0"/>
              <a:t>T 202.629.9783</a:t>
            </a:r>
          </a:p>
          <a:p>
            <a:pPr lvl="0"/>
            <a:r>
              <a:rPr lang="en-US" dirty="0" err="1" smtClean="0"/>
              <a:t>dc@sensisagency.com</a:t>
            </a:r>
            <a:endParaRPr lang="en-US" dirty="0" smtClean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876065" y="4944085"/>
            <a:ext cx="4667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0" i="0" dirty="0" smtClean="0">
                <a:solidFill>
                  <a:srgbClr val="813B04"/>
                </a:solidFill>
                <a:latin typeface="Gotham Bold"/>
                <a:cs typeface="Gotham Bold"/>
              </a:rPr>
              <a:t>A</a:t>
            </a:r>
            <a:endParaRPr lang="en-US" sz="2700" b="0" i="0" dirty="0">
              <a:solidFill>
                <a:srgbClr val="813B04"/>
              </a:solidFill>
              <a:latin typeface="Gotham Bold"/>
              <a:cs typeface="Gotham Bold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8318719" y="4944085"/>
            <a:ext cx="4346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0" i="0" dirty="0" smtClean="0">
                <a:solidFill>
                  <a:srgbClr val="813B04"/>
                </a:solidFill>
                <a:latin typeface="Gotham Bold"/>
                <a:cs typeface="Gotham Bold"/>
              </a:rPr>
              <a:t>B</a:t>
            </a:r>
            <a:endParaRPr lang="en-US" sz="2700" b="0" i="0" dirty="0">
              <a:solidFill>
                <a:srgbClr val="813B04"/>
              </a:solidFill>
              <a:latin typeface="Gotham Bold"/>
              <a:cs typeface="Gotham Bold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1876065" y="5359630"/>
            <a:ext cx="323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800" b="0" i="0" dirty="0" smtClean="0">
                <a:solidFill>
                  <a:schemeClr val="bg1"/>
                </a:solidFill>
                <a:latin typeface="Gotham Medium"/>
                <a:cs typeface="Gotham Medium"/>
              </a:rPr>
              <a:t>Headquarters - Sensis L.A.</a:t>
            </a:r>
            <a:endParaRPr lang="en-US" sz="1800" b="0" i="0" dirty="0">
              <a:solidFill>
                <a:schemeClr val="bg1"/>
              </a:solidFill>
              <a:latin typeface="Gotham Medium"/>
              <a:cs typeface="Gotham Medium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8318719" y="5359630"/>
            <a:ext cx="292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800" b="0" i="0" dirty="0" smtClean="0">
                <a:solidFill>
                  <a:schemeClr val="bg1"/>
                </a:solidFill>
                <a:latin typeface="Gotham Medium"/>
                <a:cs typeface="Gotham Medium"/>
              </a:rPr>
              <a:t>East Coast – Sensis D.C.</a:t>
            </a:r>
            <a:endParaRPr lang="en-US" sz="1800" b="0" i="0" dirty="0">
              <a:solidFill>
                <a:schemeClr val="bg1"/>
              </a:solidFill>
              <a:latin typeface="Gotham Medium"/>
              <a:cs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4395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igh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0562" y="1385466"/>
            <a:ext cx="11173305" cy="638693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90000"/>
              </a:lnSpc>
              <a:buNone/>
              <a:defRPr sz="4200" b="0" i="0" spc="-150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urna</a:t>
            </a:r>
            <a:r>
              <a:rPr lang="en-US" dirty="0" smtClean="0"/>
              <a:t>, ac </a:t>
            </a:r>
            <a:r>
              <a:rPr lang="en-US" dirty="0" err="1" smtClean="0"/>
              <a:t>vestibulum</a:t>
            </a:r>
            <a:r>
              <a:rPr lang="en-US" dirty="0" smtClean="0"/>
              <a:t> mi.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cursus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9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11256"/>
            <a:ext cx="11521440" cy="1070504"/>
          </a:xfrm>
          <a:prstGeom prst="rect">
            <a:avLst/>
          </a:prstGeom>
        </p:spPr>
        <p:txBody>
          <a:bodyPr lIns="117564" tIns="58782" rIns="117564" bIns="587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813560"/>
            <a:ext cx="11521440" cy="5008880"/>
          </a:xfrm>
          <a:prstGeom prst="rect">
            <a:avLst/>
          </a:prstGeom>
        </p:spPr>
        <p:txBody>
          <a:bodyPr lIns="117564" tIns="58782" rIns="117564" bIns="5878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72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809962"/>
            <a:ext cx="10881360" cy="3803438"/>
          </a:xfrm>
          <a:prstGeom prst="rect">
            <a:avLst/>
          </a:prstGeom>
        </p:spPr>
        <p:txBody>
          <a:bodyPr lIns="117564" tIns="58782" rIns="117564" bIns="58782">
            <a:normAutofit/>
          </a:bodyPr>
          <a:lstStyle>
            <a:lvl1pPr>
              <a:defRPr sz="5700" b="0">
                <a:solidFill>
                  <a:schemeClr val="bg1">
                    <a:lumMod val="50000"/>
                  </a:schemeClr>
                </a:solidFill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5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hought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1765" y="3195588"/>
            <a:ext cx="9760750" cy="3402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spc="-15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5071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/ Sub-Title 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0563" y="1414088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spc="0" baseline="0">
                <a:solidFill>
                  <a:srgbClr val="E46C0A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0563" y="2012396"/>
            <a:ext cx="7953260" cy="5019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0563" y="2692300"/>
            <a:ext cx="11224620" cy="4354676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Arial" pitchFamily="34" charset="0"/>
              <a:buChar char="•"/>
              <a:defRPr sz="28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err="1" smtClean="0"/>
              <a:t>Def</a:t>
            </a:r>
            <a:endParaRPr lang="en-US" dirty="0" smtClean="0"/>
          </a:p>
          <a:p>
            <a:pPr lvl="2"/>
            <a:r>
              <a:rPr lang="en-US" dirty="0" err="1" smtClean="0"/>
              <a:t>ghi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71586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0563" y="1414088"/>
            <a:ext cx="795326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spc="0" baseline="0">
                <a:solidFill>
                  <a:srgbClr val="E46C0A"/>
                </a:solidFill>
                <a:latin typeface="Gotham Black"/>
                <a:cs typeface="Gotham Black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0563" y="2328488"/>
            <a:ext cx="11224620" cy="4791640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Arial" pitchFamily="34" charset="0"/>
              <a:buChar char="•"/>
              <a:defRPr sz="28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err="1" smtClean="0"/>
              <a:t>Def</a:t>
            </a:r>
            <a:endParaRPr lang="en-US" dirty="0" smtClean="0"/>
          </a:p>
          <a:p>
            <a:pPr lvl="2"/>
            <a:r>
              <a:rPr lang="en-US" dirty="0" err="1" smtClean="0"/>
              <a:t>ghi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76753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Title 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0563" y="1473620"/>
            <a:ext cx="7953260" cy="5019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Medium"/>
                <a:cs typeface="Gotham Medium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0563" y="2153524"/>
            <a:ext cx="11224620" cy="48934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2900" indent="-347472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210000"/>
              <a:buFont typeface="Arial"/>
              <a:buChar char="•"/>
              <a:defRPr sz="24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err="1" smtClean="0"/>
              <a:t>Def</a:t>
            </a:r>
            <a:endParaRPr lang="en-US" dirty="0" smtClean="0"/>
          </a:p>
          <a:p>
            <a:pPr lvl="2"/>
            <a:r>
              <a:rPr lang="en-US" dirty="0" err="1" smtClean="0"/>
              <a:t>ghi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035477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/ Two copy box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0566" y="2455333"/>
            <a:ext cx="5601354" cy="4931165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8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2400" spc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Gotham Medium" pitchFamily="50" charset="0"/>
              </a:defRPr>
            </a:lvl2pPr>
            <a:lvl3pPr marL="1518544" indent="-342900">
              <a:buFont typeface="Arial" pitchFamily="34" charset="0"/>
              <a:buChar char="•"/>
              <a:defRPr sz="2200" spc="0">
                <a:latin typeface="+mj-lt"/>
                <a:cs typeface="Gotham Medium" pitchFamily="50" charset="0"/>
              </a:defRPr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smtClean="0"/>
              <a:t>Xyz</a:t>
            </a:r>
          </a:p>
          <a:p>
            <a:pPr lvl="2"/>
            <a:r>
              <a:rPr lang="en-US" dirty="0" smtClean="0"/>
              <a:t>xyz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0563" y="1499428"/>
            <a:ext cx="7953260" cy="5966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spc="0" baseline="0">
                <a:solidFill>
                  <a:srgbClr val="E46C0A"/>
                </a:solidFill>
                <a:latin typeface="Gotham Black" pitchFamily="50" charset="0"/>
                <a:cs typeface="Gotham Black" pitchFamily="50" charset="0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5815" y="2455333"/>
            <a:ext cx="5582611" cy="4926253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90000"/>
              </a:lnSpc>
              <a:buClr>
                <a:srgbClr val="E46C0A"/>
              </a:buClr>
              <a:buFont typeface="Wingdings" pitchFamily="2" charset="2"/>
              <a:buChar char="§"/>
              <a:defRPr sz="28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>
              <a:defRPr sz="2400" spc="0">
                <a:latin typeface="+mj-lt"/>
                <a:cs typeface="Arial" pitchFamily="34" charset="0"/>
              </a:defRPr>
            </a:lvl2pPr>
            <a:lvl3pPr>
              <a:defRPr sz="2200" spc="0">
                <a:latin typeface="+mj-lt"/>
                <a:cs typeface="Arial" pitchFamily="34" charset="0"/>
              </a:defRPr>
            </a:lvl3pPr>
          </a:lstStyle>
          <a:p>
            <a:pPr lvl="0"/>
            <a:r>
              <a:rPr lang="en-US" dirty="0" err="1" smtClean="0"/>
              <a:t>abc</a:t>
            </a:r>
            <a:endParaRPr lang="en-US" dirty="0" smtClean="0"/>
          </a:p>
          <a:p>
            <a:pPr lvl="1"/>
            <a:r>
              <a:rPr lang="en-US" dirty="0" smtClean="0"/>
              <a:t>Xyz</a:t>
            </a:r>
          </a:p>
          <a:p>
            <a:pPr lvl="2"/>
            <a:r>
              <a:rPr lang="en-US" dirty="0" smtClean="0"/>
              <a:t>xyz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313929" y="-683095"/>
            <a:ext cx="36387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5460826-521C-1F4F-B1DA-4FE4C39C26C5}" type="slidenum">
              <a:rPr lang="en-US" sz="17000" b="0" i="0" smtClean="0">
                <a:solidFill>
                  <a:srgbClr val="EDEDED"/>
                </a:solidFill>
                <a:latin typeface="Gotham Black"/>
                <a:cs typeface="Gotham Black"/>
              </a:rPr>
              <a:pPr algn="r"/>
              <a:t>‹#›</a:t>
            </a:fld>
            <a:endParaRPr lang="en-US" sz="17000" b="0" i="0" dirty="0">
              <a:solidFill>
                <a:srgbClr val="EDEDED"/>
              </a:solidFill>
              <a:latin typeface="Gotham Black"/>
              <a:cs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696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72160" y="0"/>
            <a:ext cx="19304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72160" y="0"/>
            <a:ext cx="1930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657" r:id="rId24"/>
    <p:sldLayoutId id="2147483672" r:id="rId25"/>
    <p:sldLayoutId id="2147483658" r:id="rId26"/>
    <p:sldLayoutId id="2147483671" r:id="rId27"/>
    <p:sldLayoutId id="2147483659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60" r:id="rId36"/>
    <p:sldLayoutId id="2147483661" r:id="rId37"/>
    <p:sldLayoutId id="2147483662" r:id="rId38"/>
    <p:sldLayoutId id="2147483663" r:id="rId39"/>
    <p:sldLayoutId id="2147483667" r:id="rId40"/>
    <p:sldLayoutId id="2147483668" r:id="rId41"/>
    <p:sldLayoutId id="2147483669" r:id="rId42"/>
    <p:sldLayoutId id="2147483670" r:id="rId43"/>
    <p:sldLayoutId id="2147483704" r:id="rId44"/>
    <p:sldLayoutId id="2147483705" r:id="rId45"/>
    <p:sldLayoutId id="2147483706" r:id="rId46"/>
  </p:sldLayoutIdLst>
  <p:hf hdr="0" ftr="0" dt="0"/>
  <p:txStyles>
    <p:titleStyle>
      <a:lvl1pPr algn="ctr" defTabSz="587822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0867" indent="-440867" algn="l" defTabSz="587822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5211" indent="-367389" algn="l" defTabSz="587822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9555" indent="-293911" algn="l" defTabSz="587822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77" indent="-293911" algn="l" defTabSz="587822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5199" indent="-293911" algn="l" defTabSz="587822" rtl="0" eaLnBrk="1" latinLnBrk="0" hangingPunct="1">
        <a:spcBef>
          <a:spcPct val="20000"/>
        </a:spcBef>
        <a:buFont typeface="Arial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3021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0843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65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96487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7822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5644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66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1288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110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26932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4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576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hyperlink" Target="http://www.drupalshowcase.com/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zappo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rupalshowcase.com/drupal-showcase/zappos" TargetMode="Externa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ev.twitter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hyperlink" Target="http://www.drupalshowcase.com/drupal-showcase/twitte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crossblood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rupalshowcase.com/drupal-showcase/american-red-cross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darooci.com/service_list/view_service/4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www.windarooci.com/service_list/view_service/4" TargetMode="Externa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9.png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12" Type="http://schemas.openxmlformats.org/officeDocument/2006/relationships/image" Target="../media/image113.png"/><Relationship Id="rId17" Type="http://schemas.openxmlformats.org/officeDocument/2006/relationships/image" Target="../media/image118.jpe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6.jpe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5.png"/><Relationship Id="rId5" Type="http://schemas.openxmlformats.org/officeDocument/2006/relationships/image" Target="../media/image114.jpeg"/><Relationship Id="rId10" Type="http://schemas.openxmlformats.org/officeDocument/2006/relationships/image" Target="../media/image124.png"/><Relationship Id="rId4" Type="http://schemas.openxmlformats.org/officeDocument/2006/relationships/image" Target="../media/image120.jpeg"/><Relationship Id="rId9" Type="http://schemas.openxmlformats.org/officeDocument/2006/relationships/image" Target="../media/image10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upal.org/abou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3techs.com/technologies/details/cm-drupal/all/al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png"/><Relationship Id="rId5" Type="http://schemas.openxmlformats.org/officeDocument/2006/relationships/chart" Target="../charts/chart1.xml"/><Relationship Id="rId4" Type="http://schemas.openxmlformats.org/officeDocument/2006/relationships/hyperlink" Target="http://blog.pixelcrayons.com/wordpress/drupal-popular-among-government-wordpress-among-masses-whats-cooking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Account Management\CLIENT LOGOS &amp; StyleGuides\Sensis\Sensi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14" y="1447800"/>
            <a:ext cx="12968514" cy="55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8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05000" y="1385466"/>
            <a:ext cx="10668000" cy="6386934"/>
          </a:xfrm>
        </p:spPr>
        <p:txBody>
          <a:bodyPr/>
          <a:lstStyle/>
          <a:p>
            <a:r>
              <a:rPr lang="en-US" sz="6600" b="1" dirty="0" smtClean="0">
                <a:latin typeface="Gotham Book"/>
              </a:rPr>
              <a:t>Web Development</a:t>
            </a:r>
          </a:p>
          <a:p>
            <a:endParaRPr lang="en-US" sz="5400" dirty="0" smtClean="0">
              <a:latin typeface="Gotham Book"/>
            </a:endParaRPr>
          </a:p>
          <a:p>
            <a:r>
              <a:rPr lang="en-US" sz="5400" dirty="0">
                <a:latin typeface="Gotham Book"/>
              </a:rPr>
              <a:t>Drupal’s default installation is a database-backed web platform with file maintenance tools and a high level of security. </a:t>
            </a:r>
          </a:p>
        </p:txBody>
      </p:sp>
      <p:pic>
        <p:nvPicPr>
          <p:cNvPr id="11266" name="Picture 2" descr="Drupal is web develo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4999"/>
            <a:ext cx="1333500" cy="15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6553200" y="668739"/>
            <a:ext cx="4326761" cy="826464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b="1" dirty="0" smtClean="0">
                <a:solidFill>
                  <a:schemeClr val="accent6"/>
                </a:solidFill>
                <a:latin typeface="Gotham Book"/>
              </a:rPr>
              <a:t>Why Drupal?</a:t>
            </a:r>
            <a:endParaRPr lang="en-US" sz="2800" b="1" dirty="0">
              <a:solidFill>
                <a:schemeClr val="accent6"/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68170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05000" y="1385466"/>
            <a:ext cx="10668000" cy="6386934"/>
          </a:xfrm>
        </p:spPr>
        <p:txBody>
          <a:bodyPr/>
          <a:lstStyle/>
          <a:p>
            <a:r>
              <a:rPr lang="en-US" sz="6600" b="1" dirty="0" smtClean="0">
                <a:latin typeface="Gotham Book"/>
              </a:rPr>
              <a:t>Social</a:t>
            </a:r>
          </a:p>
          <a:p>
            <a:endParaRPr lang="en-US" sz="5400" dirty="0" smtClean="0">
              <a:latin typeface="Gotham Book"/>
            </a:endParaRPr>
          </a:p>
          <a:p>
            <a:r>
              <a:rPr lang="en-US" sz="5400" dirty="0">
                <a:latin typeface="Gotham Book"/>
              </a:rPr>
              <a:t>Drupal is a multi-user system, letting site visitors log in (as “authenticated” users) or browse the site without doing so (as “anonymous” users). </a:t>
            </a:r>
          </a:p>
        </p:txBody>
      </p:sp>
      <p:pic>
        <p:nvPicPr>
          <p:cNvPr id="15362" name="Picture 2" descr="Drupal is so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6553200" y="668739"/>
            <a:ext cx="4326761" cy="826464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b="1" dirty="0" smtClean="0">
                <a:solidFill>
                  <a:schemeClr val="accent6"/>
                </a:solidFill>
                <a:latin typeface="Gotham Book"/>
              </a:rPr>
              <a:t>Why Drupal?</a:t>
            </a:r>
            <a:endParaRPr lang="en-US" sz="2800" b="1" dirty="0">
              <a:solidFill>
                <a:schemeClr val="accent6"/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59122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68565" y="1600200"/>
            <a:ext cx="10515600" cy="6386934"/>
          </a:xfrm>
        </p:spPr>
        <p:txBody>
          <a:bodyPr/>
          <a:lstStyle/>
          <a:p>
            <a:r>
              <a:rPr lang="en-US" sz="6600" b="1" dirty="0" smtClean="0">
                <a:latin typeface="Gotham Book"/>
              </a:rPr>
              <a:t>Content</a:t>
            </a:r>
          </a:p>
          <a:p>
            <a:endParaRPr lang="en-US" sz="5400" dirty="0" smtClean="0">
              <a:latin typeface="Gotham Book"/>
            </a:endParaRPr>
          </a:p>
          <a:p>
            <a:r>
              <a:rPr lang="en-US" sz="5400" dirty="0">
                <a:latin typeface="Gotham Book"/>
              </a:rPr>
              <a:t>Drupal both hosts and promotes your content. It can reach out beyond your site to give you a presence on Twitter, Facebook, and in other venues. </a:t>
            </a:r>
          </a:p>
        </p:txBody>
      </p:sp>
      <p:pic>
        <p:nvPicPr>
          <p:cNvPr id="16386" name="Picture 2" descr="Drupal is cont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1335165" cy="15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6553200" y="668739"/>
            <a:ext cx="4326761" cy="826464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b="1" dirty="0" smtClean="0">
                <a:solidFill>
                  <a:schemeClr val="accent6"/>
                </a:solidFill>
                <a:latin typeface="Gotham Book"/>
              </a:rPr>
              <a:t>Why Drupal?</a:t>
            </a:r>
            <a:endParaRPr lang="en-US" sz="2800" b="1" dirty="0">
              <a:solidFill>
                <a:schemeClr val="accent6"/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2065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05000" y="1981200"/>
            <a:ext cx="10515600" cy="6386934"/>
          </a:xfrm>
        </p:spPr>
        <p:txBody>
          <a:bodyPr/>
          <a:lstStyle/>
          <a:p>
            <a:r>
              <a:rPr lang="en-US" sz="6600" b="1" dirty="0" smtClean="0">
                <a:latin typeface="Gotham Book"/>
              </a:rPr>
              <a:t>Secure</a:t>
            </a:r>
          </a:p>
          <a:p>
            <a:endParaRPr lang="en-US" sz="5400" dirty="0" smtClean="0">
              <a:latin typeface="Gotham Book"/>
            </a:endParaRPr>
          </a:p>
          <a:p>
            <a:r>
              <a:rPr lang="en-US" sz="5400" dirty="0" smtClean="0">
                <a:latin typeface="Gotham Book"/>
              </a:rPr>
              <a:t>Drupal </a:t>
            </a:r>
            <a:r>
              <a:rPr lang="en-US" sz="5400" dirty="0">
                <a:latin typeface="Gotham Book"/>
              </a:rPr>
              <a:t>is </a:t>
            </a:r>
            <a:r>
              <a:rPr lang="en-US" sz="5400" dirty="0" smtClean="0">
                <a:latin typeface="Gotham Book"/>
              </a:rPr>
              <a:t>subject </a:t>
            </a:r>
            <a:r>
              <a:rPr lang="en-US" sz="5400" dirty="0">
                <a:latin typeface="Gotham Book"/>
              </a:rPr>
              <a:t>to rigorous security testing both by the Drupal community and by security experts around the world. </a:t>
            </a:r>
            <a:endParaRPr lang="en-US" sz="5400" dirty="0" smtClean="0">
              <a:latin typeface="Gotham Book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338" name="Picture 2" descr="Drupal is Sec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1" y="1824531"/>
            <a:ext cx="1302657" cy="15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6553200" y="668739"/>
            <a:ext cx="4326761" cy="826464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b="1" dirty="0" smtClean="0">
                <a:solidFill>
                  <a:schemeClr val="accent6"/>
                </a:solidFill>
                <a:latin typeface="Gotham Book"/>
              </a:rPr>
              <a:t>Why Drupal?</a:t>
            </a:r>
            <a:endParaRPr lang="en-US" sz="2800" b="1" dirty="0">
              <a:solidFill>
                <a:schemeClr val="accent6"/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52782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2057400"/>
            <a:ext cx="12192000" cy="91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9600" b="1" dirty="0">
                <a:latin typeface="Gotham Book"/>
              </a:rPr>
              <a:t>What </a:t>
            </a:r>
            <a:r>
              <a:rPr lang="en-US" sz="9600" b="1" dirty="0" smtClean="0">
                <a:latin typeface="Gotham Book"/>
              </a:rPr>
              <a:t>companies and </a:t>
            </a:r>
            <a:r>
              <a:rPr lang="en-US" sz="9600" b="1" dirty="0">
                <a:latin typeface="Gotham Book"/>
              </a:rPr>
              <a:t>sites use Drupal?</a:t>
            </a:r>
          </a:p>
        </p:txBody>
      </p:sp>
    </p:spTree>
    <p:extLst>
      <p:ext uri="{BB962C8B-B14F-4D97-AF65-F5344CB8AC3E}">
        <p14:creationId xmlns:p14="http://schemas.microsoft.com/office/powerpoint/2010/main" val="84942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2592" y="914400"/>
            <a:ext cx="12801600" cy="914400"/>
          </a:xfrm>
        </p:spPr>
        <p:txBody>
          <a:bodyPr/>
          <a:lstStyle/>
          <a:p>
            <a:pPr algn="ctr"/>
            <a:r>
              <a:rPr lang="en-US" sz="5800" b="1" dirty="0" smtClean="0">
                <a:latin typeface="Gotham Book"/>
              </a:rPr>
              <a:t>Companies and Sites using Drupal</a:t>
            </a:r>
            <a:endParaRPr lang="en-US" sz="5800" b="1" dirty="0">
              <a:latin typeface="Gotham Book"/>
            </a:endParaRPr>
          </a:p>
        </p:txBody>
      </p:sp>
      <p:pic>
        <p:nvPicPr>
          <p:cNvPr id="1026" name="Picture 2" descr="https://lh4.googleusercontent.com/-Kw27llp0Ag4/AAAAAAAAAAI/AAAAAAAAAFQ/hSGB0YFLMyw/s250-c-k/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18" y="356888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nked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18" y="5020670"/>
            <a:ext cx="14954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rcedes Ben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54" y="5094027"/>
            <a:ext cx="14287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drupalshowcase.com/sites/showcasetest.drupalgardens.com/files/styles/square_thumbnail/public/Screen%20shot%202011-06-20%20at%2011.45.38%20AM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79" y="3738917"/>
            <a:ext cx="17145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rtoon Net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7" y="3738917"/>
            <a:ext cx="16097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lifornia Institute of Technolo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56" y="3616088"/>
            <a:ext cx="14478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xaminer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5212519"/>
            <a:ext cx="15049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drupalshowcase.com/sites/showcasetest.drupalgardens.com/files/styles/square_thumbnail/public/Screen%20shot%202011-07-06%20at%2011.47.45%20A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55585"/>
            <a:ext cx="17145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avoT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891" y="3733800"/>
            <a:ext cx="14859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drupalshowcase.com/sites/showcasetest.drupalgardens.com/files/styles/square_thumbnail/public/Screen%20shot%202012-01-19%20at%201.33.31%20P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537" y="5126015"/>
            <a:ext cx="1524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drupalshowcase.com/sites/showcasetest.drupalgardens.com/files/styles/square_thumbnail/public/US-WhiteHouse-Logo.jp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1343"/>
            <a:ext cx="16764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Warner Bros. Recor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06" y="5029200"/>
            <a:ext cx="14097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tanford University - Drupal in Educati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35" y="2300641"/>
            <a:ext cx="17145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drupalshowcase.com/sites/showcasetest.drupalgardens.com/files/styles/square_thumbnail/public/fedex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07" y="2291116"/>
            <a:ext cx="1524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drupalshowcase.com/sites/showcasetest.drupalgardens.com/files/styles/square_thumbnail/public/Picture%204_27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0" y="2166937"/>
            <a:ext cx="17049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drupalshowcase.com/sites/showcasetest.drupalgardens.com/files/styles/square_thumbnail/public/yahoo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59" y="2166938"/>
            <a:ext cx="13811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drupalshowcase.com/sites/showcasetest.drupalgardens.com/files/styles/square_thumbnail/public/Screen%20shot%202011-07-11%20at%203.09.03%20PM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019" y="2258112"/>
            <a:ext cx="1490662" cy="9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drupalshowcase.com/sites/showcasetest.drupalgardens.com/files/styles/square_thumbnail/public/Screen%20shot%202011-06-21%20at%2010.39.11%20AM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537" y="2177175"/>
            <a:ext cx="1458222" cy="10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07325" y="7162800"/>
            <a:ext cx="1150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21"/>
              </a:rPr>
              <a:t>http</a:t>
            </a:r>
            <a:r>
              <a:rPr lang="en-US" sz="1200" dirty="0">
                <a:hlinkClick r:id="rId21"/>
              </a:rPr>
              <a:t>://</a:t>
            </a:r>
            <a:r>
              <a:rPr lang="en-US" sz="1200" dirty="0" smtClean="0">
                <a:hlinkClick r:id="rId21"/>
              </a:rPr>
              <a:t>www.drupalshowcase.com</a:t>
            </a:r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648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07325" y="1219200"/>
            <a:ext cx="7953260" cy="914400"/>
          </a:xfrm>
        </p:spPr>
        <p:txBody>
          <a:bodyPr/>
          <a:lstStyle/>
          <a:p>
            <a:r>
              <a:rPr lang="en-US" sz="6000" b="1" dirty="0" smtClean="0">
                <a:latin typeface="Gotham Book"/>
              </a:rPr>
              <a:t>Drupal: Case Studies</a:t>
            </a:r>
            <a:endParaRPr lang="en-US" sz="6000" b="1" dirty="0">
              <a:latin typeface="Gotham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563" y="2328488"/>
            <a:ext cx="6101237" cy="4791640"/>
          </a:xfrm>
        </p:spPr>
        <p:txBody>
          <a:bodyPr/>
          <a:lstStyle/>
          <a:p>
            <a:r>
              <a:rPr lang="en-US" b="1" dirty="0" err="1" smtClean="0"/>
              <a:t>Zappos</a:t>
            </a:r>
            <a:r>
              <a:rPr lang="en-US" b="1" dirty="0" smtClean="0"/>
              <a:t>	</a:t>
            </a:r>
          </a:p>
          <a:p>
            <a:pPr marL="0" indent="0">
              <a:buNone/>
            </a:pP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blogs.zappos.com</a:t>
            </a:r>
            <a:endParaRPr lang="en-US" sz="2400" dirty="0" smtClean="0"/>
          </a:p>
          <a:p>
            <a:endParaRPr lang="en-US" dirty="0"/>
          </a:p>
          <a:p>
            <a:r>
              <a:rPr lang="en-US" dirty="0"/>
              <a:t>Zappos.com was founded in 1999 with the goal of becoming the premiere destination for online </a:t>
            </a:r>
            <a:r>
              <a:rPr lang="en-US" dirty="0" smtClean="0"/>
              <a:t>shoes.</a:t>
            </a:r>
            <a:endParaRPr lang="en-US" dirty="0"/>
          </a:p>
        </p:txBody>
      </p:sp>
      <p:pic>
        <p:nvPicPr>
          <p:cNvPr id="4098" name="Picture 2" descr="http://www.drupalshowcase.com/sites/showcasetest.drupalgardens.com/files/styles/large_scale_crop/public/Screen%20shot%202011-07-06%20at%2011.51.38%20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62200"/>
            <a:ext cx="54483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7325" y="7162800"/>
            <a:ext cx="1150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www.drupalshowcase.com/drupal-showcase/zappos</a:t>
            </a:r>
            <a:r>
              <a:rPr lang="en-US" sz="1200" dirty="0" smtClean="0"/>
              <a:t>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5694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39982" y="1219200"/>
            <a:ext cx="7953260" cy="914400"/>
          </a:xfrm>
        </p:spPr>
        <p:txBody>
          <a:bodyPr/>
          <a:lstStyle/>
          <a:p>
            <a:r>
              <a:rPr lang="en-US" sz="6000" b="1" dirty="0" smtClean="0"/>
              <a:t>Drupal: Case Studies</a:t>
            </a:r>
            <a:endParaRPr lang="en-US" sz="6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563" y="2328488"/>
            <a:ext cx="6101237" cy="4791640"/>
          </a:xfrm>
        </p:spPr>
        <p:txBody>
          <a:bodyPr/>
          <a:lstStyle/>
          <a:p>
            <a:r>
              <a:rPr lang="en-US" b="1" dirty="0" smtClean="0"/>
              <a:t>Twitter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http://dev.twitter.com</a:t>
            </a:r>
            <a:endParaRPr lang="en-US" sz="2400" dirty="0" smtClean="0"/>
          </a:p>
          <a:p>
            <a:endParaRPr lang="en-US" sz="400" dirty="0" smtClean="0"/>
          </a:p>
          <a:p>
            <a:endParaRPr lang="en-US" sz="400" dirty="0"/>
          </a:p>
          <a:p>
            <a:endParaRPr lang="en-US" sz="400" dirty="0" smtClean="0"/>
          </a:p>
          <a:p>
            <a:r>
              <a:rPr lang="en-US" sz="2400" dirty="0" smtClean="0"/>
              <a:t>A </a:t>
            </a:r>
            <a:r>
              <a:rPr lang="en-US" sz="2400" dirty="0"/>
              <a:t>developer community for the Twitter platform</a:t>
            </a:r>
            <a:r>
              <a:rPr lang="en-US" sz="2400" dirty="0" smtClean="0"/>
              <a:t>.</a:t>
            </a:r>
          </a:p>
          <a:p>
            <a:endParaRPr lang="en-US" sz="400" dirty="0" smtClean="0"/>
          </a:p>
          <a:p>
            <a:r>
              <a:rPr lang="en-US" sz="2400" dirty="0" smtClean="0"/>
              <a:t>With </a:t>
            </a:r>
            <a:r>
              <a:rPr lang="en-US" sz="2400" dirty="0"/>
              <a:t>over </a:t>
            </a:r>
            <a:r>
              <a:rPr lang="en-US" sz="2400" dirty="0" smtClean="0"/>
              <a:t>750,000 </a:t>
            </a:r>
            <a:r>
              <a:rPr lang="en-US" sz="2400" dirty="0"/>
              <a:t>developers building on the </a:t>
            </a:r>
            <a:r>
              <a:rPr lang="en-US" sz="2400" dirty="0" smtClean="0"/>
              <a:t>platform, Twitter chose to use Drupal to create a  new </a:t>
            </a:r>
            <a:r>
              <a:rPr lang="en-US" sz="2400" dirty="0"/>
              <a:t>home to support the Twitter community better</a:t>
            </a:r>
            <a:r>
              <a:rPr lang="en-US" sz="2400" dirty="0" smtClean="0"/>
              <a:t>.</a:t>
            </a:r>
          </a:p>
          <a:p>
            <a:endParaRPr lang="en-US" sz="400" b="1" dirty="0" smtClean="0"/>
          </a:p>
          <a:p>
            <a:endParaRPr lang="en-US" sz="400" b="1" dirty="0"/>
          </a:p>
          <a:p>
            <a:r>
              <a:rPr lang="en-US" sz="2400" b="1" dirty="0" smtClean="0"/>
              <a:t>Version </a:t>
            </a:r>
            <a:r>
              <a:rPr lang="en-US" sz="2400" b="1" dirty="0"/>
              <a:t>of Drupal: </a:t>
            </a:r>
            <a:r>
              <a:rPr lang="en-US" sz="2400" dirty="0"/>
              <a:t>Drupal 7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7325" y="7162800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</a:t>
            </a:r>
            <a:r>
              <a:rPr lang="en-US" sz="1200" dirty="0"/>
              <a:t>: </a:t>
            </a: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www.drupalshowcase.com/drupal-showcase/twitter</a:t>
            </a:r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18434" name="Picture 2" descr="http://www.drupalshowcase.com/sites/showcasetest.drupalgardens.com/files/styles/large_scale_crop/public/Screen%20shot%202011-07-11%20at%202.12.24%20P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54483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0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1143000"/>
            <a:ext cx="7953260" cy="914400"/>
          </a:xfrm>
        </p:spPr>
        <p:txBody>
          <a:bodyPr/>
          <a:lstStyle/>
          <a:p>
            <a:r>
              <a:rPr lang="en-US" sz="6000" b="1" dirty="0" smtClean="0">
                <a:latin typeface="Gotham Book"/>
              </a:rPr>
              <a:t>Drupal: Case Studies</a:t>
            </a:r>
            <a:endParaRPr lang="en-US" sz="6000" b="1" dirty="0">
              <a:latin typeface="Gotham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563" y="2328488"/>
            <a:ext cx="6101237" cy="4791640"/>
          </a:xfrm>
        </p:spPr>
        <p:txBody>
          <a:bodyPr/>
          <a:lstStyle/>
          <a:p>
            <a:r>
              <a:rPr lang="en-US" b="1" dirty="0" smtClean="0"/>
              <a:t>American Red Cross</a:t>
            </a:r>
          </a:p>
          <a:p>
            <a:pPr marL="0" indent="0">
              <a:buNone/>
            </a:pP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://www.redcrossblood.org</a:t>
            </a:r>
            <a:endParaRPr lang="en-US" sz="2400" dirty="0" smtClean="0"/>
          </a:p>
          <a:p>
            <a:endParaRPr lang="en-US" sz="400" dirty="0" smtClean="0"/>
          </a:p>
          <a:p>
            <a:endParaRPr lang="en-US" sz="400" dirty="0"/>
          </a:p>
          <a:p>
            <a:endParaRPr lang="en-US" sz="400" dirty="0" smtClean="0"/>
          </a:p>
          <a:p>
            <a:endParaRPr lang="en-US" sz="400" dirty="0"/>
          </a:p>
          <a:p>
            <a:endParaRPr lang="en-US" sz="400" dirty="0" smtClean="0"/>
          </a:p>
          <a:p>
            <a:endParaRPr lang="en-US" sz="400" dirty="0"/>
          </a:p>
          <a:p>
            <a:r>
              <a:rPr lang="en-US" sz="2400" dirty="0" smtClean="0"/>
              <a:t>American </a:t>
            </a:r>
            <a:r>
              <a:rPr lang="en-US" sz="2400" dirty="0"/>
              <a:t>Red Cross Biomedical Services plays a critical role in our nation’s health care system. </a:t>
            </a:r>
            <a:endParaRPr lang="en-US" sz="2400" dirty="0" smtClean="0"/>
          </a:p>
          <a:p>
            <a:endParaRPr lang="en-US" sz="400" dirty="0" smtClean="0"/>
          </a:p>
          <a:p>
            <a:endParaRPr lang="en-US" sz="400" dirty="0"/>
          </a:p>
          <a:p>
            <a:endParaRPr lang="en-US" sz="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is the largest single supplier of blood and blood products in the </a:t>
            </a:r>
            <a:r>
              <a:rPr lang="en-US" sz="2400" dirty="0" smtClean="0"/>
              <a:t>U.S., </a:t>
            </a:r>
            <a:r>
              <a:rPr lang="en-US" sz="2400" dirty="0"/>
              <a:t>collecting and processing more than 40 percent of the blood </a:t>
            </a:r>
            <a:r>
              <a:rPr lang="en-US" sz="2400" dirty="0" smtClean="0"/>
              <a:t>supply.</a:t>
            </a:r>
            <a:endParaRPr lang="en-US" sz="2400" dirty="0"/>
          </a:p>
        </p:txBody>
      </p:sp>
      <p:pic>
        <p:nvPicPr>
          <p:cNvPr id="5122" name="Picture 2" descr="http://www.drupalshowcase.com/sites/showcasetest.drupalgardens.com/files/styles/large_scale_crop/public/Picture%205_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62200"/>
            <a:ext cx="54483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7325" y="7162800"/>
            <a:ext cx="1150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</a:t>
            </a:r>
            <a:r>
              <a:rPr lang="en-US" sz="1200" dirty="0"/>
              <a:t>: </a:t>
            </a: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www.drupalshowcase.com/drupal-showcase/american-red-cross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372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3200400"/>
            <a:ext cx="11963400" cy="91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9600" dirty="0" smtClean="0">
                <a:latin typeface="Gotham Book"/>
              </a:rPr>
              <a:t>Project Management</a:t>
            </a:r>
            <a:endParaRPr lang="en-US" sz="9600" dirty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502006858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1600200"/>
            <a:ext cx="11587638" cy="6019800"/>
          </a:xfrm>
        </p:spPr>
        <p:txBody>
          <a:bodyPr/>
          <a:lstStyle/>
          <a:p>
            <a:r>
              <a:rPr lang="en-US" sz="9600" b="1" dirty="0" smtClean="0">
                <a:latin typeface="Gotham Book"/>
              </a:rPr>
              <a:t>Development &amp; Profit in Project Management:  </a:t>
            </a:r>
          </a:p>
          <a:p>
            <a:r>
              <a:rPr lang="en-US" sz="4000" b="1" dirty="0" smtClean="0">
                <a:latin typeface="Gotham Book"/>
              </a:rPr>
              <a:t>How </a:t>
            </a:r>
            <a:r>
              <a:rPr lang="en-US" sz="4000" b="1" dirty="0" smtClean="0">
                <a:latin typeface="Gotham Book"/>
              </a:rPr>
              <a:t>Digital Agencies </a:t>
            </a:r>
            <a:r>
              <a:rPr lang="en-US" sz="4000" b="1" smtClean="0">
                <a:latin typeface="Gotham Book"/>
              </a:rPr>
              <a:t>Use </a:t>
            </a:r>
            <a:r>
              <a:rPr lang="en-US" sz="4000" b="1" smtClean="0">
                <a:latin typeface="Gotham Book"/>
              </a:rPr>
              <a:t>Drupal</a:t>
            </a:r>
            <a:endParaRPr lang="en-US" sz="1600" dirty="0">
              <a:latin typeface="Gotham Book"/>
            </a:endParaRPr>
          </a:p>
          <a:p>
            <a:r>
              <a:rPr lang="en-US" sz="2600" dirty="0" smtClean="0">
                <a:latin typeface="Gotham Book"/>
              </a:rPr>
              <a:t>Presented by James Smith</a:t>
            </a:r>
            <a:endParaRPr lang="en-US" sz="2600" dirty="0">
              <a:latin typeface="Gotham Book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34400" y="838200"/>
            <a:ext cx="3717161" cy="674064"/>
          </a:xfrm>
        </p:spPr>
        <p:txBody>
          <a:bodyPr/>
          <a:lstStyle/>
          <a:p>
            <a:r>
              <a:rPr lang="en-US" sz="1800" b="1" dirty="0" smtClean="0"/>
              <a:t>January 25, 2013</a:t>
            </a:r>
          </a:p>
          <a:p>
            <a:r>
              <a:rPr lang="en-US" sz="1800" b="1" dirty="0" smtClean="0"/>
              <a:t>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210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20"/>
            <a:ext cx="12801599" cy="78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2590800"/>
            <a:ext cx="12344400" cy="4495800"/>
          </a:xfrm>
        </p:spPr>
        <p:txBody>
          <a:bodyPr/>
          <a:lstStyle/>
          <a:p>
            <a:r>
              <a:rPr lang="en-US" sz="6000" dirty="0">
                <a:latin typeface="Gotham Book"/>
              </a:rPr>
              <a:t>If you don’t know where you’re going, you probably will end up somewhere else.” </a:t>
            </a:r>
            <a:endParaRPr lang="en-US" sz="6000" dirty="0" smtClean="0">
              <a:latin typeface="Gotham Book"/>
            </a:endParaRPr>
          </a:p>
          <a:p>
            <a:r>
              <a:rPr lang="en-US" sz="6000" dirty="0" smtClean="0">
                <a:latin typeface="Gotham Book"/>
              </a:rPr>
              <a:t>~ </a:t>
            </a:r>
            <a:r>
              <a:rPr lang="en-US" sz="6000" dirty="0">
                <a:latin typeface="Gotham Book"/>
              </a:rPr>
              <a:t>Laurence J. Peter.</a:t>
            </a:r>
          </a:p>
          <a:p>
            <a:endParaRPr lang="en-US" sz="5400" dirty="0">
              <a:latin typeface="Gotham Book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676400" y="1981200"/>
            <a:ext cx="9760750" cy="1524000"/>
          </a:xfrm>
          <a:prstGeom prst="rect">
            <a:avLst/>
          </a:prstGeom>
        </p:spPr>
        <p:txBody>
          <a:bodyPr/>
          <a:lstStyle>
            <a:lvl1pPr marL="0" indent="0" algn="ctr" defTabSz="587822" rtl="0" eaLnBrk="1" latinLnBrk="0" hangingPunct="1">
              <a:spcBef>
                <a:spcPct val="20000"/>
              </a:spcBef>
              <a:buFont typeface="Arial"/>
              <a:buNone/>
              <a:defRPr sz="3600" kern="1200" spc="-150">
                <a:solidFill>
                  <a:schemeClr val="bg1"/>
                </a:solidFill>
                <a:latin typeface="Gotham Black" pitchFamily="50" charset="0"/>
                <a:ea typeface="+mn-ea"/>
                <a:cs typeface="Gotham Black" pitchFamily="50" charset="0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05908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28601" y="1447800"/>
            <a:ext cx="3733800" cy="4191000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  <a:latin typeface="Gotham Book"/>
              </a:rPr>
              <a:t>How Projects </a:t>
            </a:r>
            <a:r>
              <a:rPr lang="en-US" sz="6600" b="1" dirty="0" smtClean="0">
                <a:solidFill>
                  <a:schemeClr val="bg1"/>
                </a:solidFill>
                <a:latin typeface="Gotham Book"/>
              </a:rPr>
              <a:t>Often</a:t>
            </a:r>
            <a:r>
              <a:rPr lang="en-US" sz="6600" b="1" dirty="0" smtClean="0">
                <a:solidFill>
                  <a:schemeClr val="bg1"/>
                </a:solidFill>
                <a:latin typeface="Gotham Book"/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  <a:latin typeface="Gotham Book"/>
              </a:rPr>
              <a:t>Work  </a:t>
            </a:r>
            <a:endParaRPr lang="en-US" sz="6600" b="1" dirty="0">
              <a:solidFill>
                <a:schemeClr val="bg1"/>
              </a:solidFill>
              <a:latin typeface="Gotham Book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74" y="-52985"/>
            <a:ext cx="4014626" cy="782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866685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39" y="0"/>
            <a:ext cx="4011562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269614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94" y="0"/>
            <a:ext cx="4135706" cy="773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915648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49" y="-1"/>
            <a:ext cx="4026104" cy="777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82490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40" y="0"/>
            <a:ext cx="4065322" cy="777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080399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68" y="0"/>
            <a:ext cx="4026664" cy="777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977091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88" y="75037"/>
            <a:ext cx="4001407" cy="76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150448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66" y="0"/>
            <a:ext cx="4121253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542798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51660" y="1143000"/>
            <a:ext cx="9833416" cy="914400"/>
          </a:xfrm>
        </p:spPr>
        <p:txBody>
          <a:bodyPr/>
          <a:lstStyle/>
          <a:p>
            <a:pPr algn="ctr"/>
            <a:r>
              <a:rPr 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Pressentor</a:t>
            </a:r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: James Smith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Gotham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563" y="2328488"/>
            <a:ext cx="9209719" cy="4791640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Technical Project Manager at Sensis</a:t>
            </a:r>
          </a:p>
          <a:p>
            <a:pPr lvl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Academic Experience:</a:t>
            </a:r>
          </a:p>
          <a:p>
            <a:pPr lvl="2"/>
            <a:r>
              <a:rPr lang="en-US" dirty="0" smtClean="0">
                <a:latin typeface="Gotham Book"/>
              </a:rPr>
              <a:t>BA </a:t>
            </a:r>
            <a:r>
              <a:rPr lang="en-US" dirty="0">
                <a:latin typeface="Gotham Book"/>
              </a:rPr>
              <a:t>in Economics </a:t>
            </a:r>
            <a:r>
              <a:rPr lang="en-US" dirty="0" smtClean="0">
                <a:latin typeface="Gotham Book"/>
              </a:rPr>
              <a:t>–</a:t>
            </a:r>
            <a:r>
              <a:rPr lang="en-US" dirty="0" smtClean="0">
                <a:latin typeface="Gotham Book"/>
              </a:rPr>
              <a:t> </a:t>
            </a:r>
            <a:r>
              <a:rPr lang="en-US" dirty="0">
                <a:latin typeface="Gotham Book"/>
              </a:rPr>
              <a:t>University of South </a:t>
            </a:r>
            <a:r>
              <a:rPr lang="en-US" dirty="0" smtClean="0">
                <a:latin typeface="Gotham Book"/>
              </a:rPr>
              <a:t>Alabama</a:t>
            </a:r>
          </a:p>
          <a:p>
            <a:pPr lvl="2"/>
            <a:r>
              <a:rPr lang="en-US" dirty="0">
                <a:latin typeface="Gotham Book"/>
              </a:rPr>
              <a:t>MA in </a:t>
            </a:r>
            <a:r>
              <a:rPr lang="en-US" dirty="0" smtClean="0">
                <a:latin typeface="Gotham Book"/>
              </a:rPr>
              <a:t>Financial-Economics and MBA </a:t>
            </a:r>
            <a:r>
              <a:rPr lang="en-US" dirty="0">
                <a:latin typeface="Gotham Book"/>
              </a:rPr>
              <a:t>in Finance </a:t>
            </a:r>
            <a:r>
              <a:rPr lang="en-US" dirty="0" smtClean="0">
                <a:latin typeface="Gotham Book"/>
              </a:rPr>
              <a:t>– University </a:t>
            </a:r>
            <a:r>
              <a:rPr lang="en-US" dirty="0">
                <a:latin typeface="Gotham Book"/>
              </a:rPr>
              <a:t>of New </a:t>
            </a:r>
            <a:r>
              <a:rPr lang="en-US" dirty="0" smtClean="0">
                <a:latin typeface="Gotham Book"/>
              </a:rPr>
              <a:t>Orleans</a:t>
            </a:r>
          </a:p>
          <a:p>
            <a:pPr lvl="2"/>
            <a:r>
              <a:rPr lang="en-US" dirty="0" smtClean="0">
                <a:latin typeface="Gotham Book"/>
              </a:rPr>
              <a:t>Ph.D. Studies in Economics – Vanderbilt University</a:t>
            </a:r>
          </a:p>
          <a:p>
            <a:pPr lvl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Professional Experience:</a:t>
            </a:r>
          </a:p>
          <a:p>
            <a:pPr lvl="2"/>
            <a:r>
              <a:rPr lang="en-US" dirty="0" smtClean="0">
                <a:latin typeface="Gotham Book"/>
              </a:rPr>
              <a:t>Extensive background </a:t>
            </a:r>
            <a:r>
              <a:rPr lang="en-US" dirty="0">
                <a:latin typeface="Gotham Book"/>
              </a:rPr>
              <a:t>in healthcare, data management, and business </a:t>
            </a:r>
            <a:r>
              <a:rPr lang="en-US" dirty="0" smtClean="0">
                <a:latin typeface="Gotham Book"/>
              </a:rPr>
              <a:t>information</a:t>
            </a:r>
          </a:p>
          <a:p>
            <a:pPr lvl="2"/>
            <a:r>
              <a:rPr lang="en-US" dirty="0" smtClean="0">
                <a:latin typeface="Gotham Book"/>
              </a:rPr>
              <a:t>PM work </a:t>
            </a:r>
            <a:r>
              <a:rPr lang="en-US" dirty="0">
                <a:latin typeface="Gotham Book"/>
              </a:rPr>
              <a:t>in Nashville, New Orleans, San </a:t>
            </a:r>
            <a:r>
              <a:rPr lang="en-US" dirty="0" smtClean="0">
                <a:latin typeface="Gotham Book"/>
              </a:rPr>
              <a:t>Francisco, L.A.</a:t>
            </a:r>
            <a:endParaRPr lang="en-US" dirty="0">
              <a:latin typeface="Gotham Book"/>
            </a:endParaRPr>
          </a:p>
          <a:p>
            <a:pPr lvl="1"/>
            <a:endParaRPr lang="en-US" dirty="0">
              <a:latin typeface="Gotham Book"/>
            </a:endParaRPr>
          </a:p>
        </p:txBody>
      </p:sp>
      <p:pic>
        <p:nvPicPr>
          <p:cNvPr id="6146" name="Picture 2" descr="http://upload.wikimedia.org/wikipedia/commons/c/c6/US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979" y="1835995"/>
            <a:ext cx="1158186" cy="10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4.googleusercontent.com/-AXvqR8Yr9wM/AAAAAAAAAAI/AAAAAAAAAKQ/Mt-bcSNjFZk/s250-c-k/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979" y="3162238"/>
            <a:ext cx="1077809" cy="107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empowerbrokerage.com/landing/senior_agent_interest/images/ahp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583629"/>
            <a:ext cx="180975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ogo Successfac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455" y="6631215"/>
            <a:ext cx="2595093" cy="5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images.forbes.com/media/lists/companies/tenet-healthcare_200x2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7" b="26322"/>
          <a:stretch/>
        </p:blipFill>
        <p:spPr bwMode="auto">
          <a:xfrm>
            <a:off x="318485" y="6445317"/>
            <a:ext cx="1709251" cy="84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i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61" y="6631214"/>
            <a:ext cx="2206531" cy="5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upload.wikimedia.org/wikipedia/en/thumb/f/ff/Vanderbilt_University_wordmark.svg/125px-Vanderbilt_University_wordmark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967" y="4495800"/>
            <a:ext cx="1041821" cy="134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hQSEBUUEhQUFBUUFBUUFxgWFBUXFBYVFhQYHBgXFxQXHCYeGBkjHBgUHy8gJCcpLCwsFR4xNTAqNSYrLCkBCQoKDgwOGg8PGiohHiUzLiosLDQtKiksNCwpKiksLCwsKSksLCwsLCwsLCwsKSksLCwpLCksKSwpLCksKSksLP/AABEIAJ4BEAMBIgACEQEDEQH/xAAcAAACAwADAQAAAAAAAAAAAAAABgEFBwMECAL/xABQEAABAwIDAgYNCAgDBwUAAAABAAIDBBEFBiESMQcTQVFhsSIyNFNxcnOBkZKhstEIFBYjM0KCwRUkNVJidKLCs+HwJTZDY5PS4xcmVFWD/8QAGQEBAAMBAQAAAAAAAAAAAAAAAAIDBAUB/8QALhEAAgICAQICCQQDAAAAAAAAAAECAwQREiExE3EUIjNBQlGBkcEyNENhI6Hw/9oADAMBAAIRAxEAPwDcUFF1CAFKhSgIQEIQEqFKhASoQpKAhCEICVBQhACEIQAhCEAIQhASoU3RdAQhF0IAUqEXQAVKhCAlCi6m6AFClCAhBU3UICbIshCAq8fzHT0UfGVMrImE2BcdXG17NaNXHoCzqo+UHTGpijiieYnSNbJNIdgNaTbabHqSBv1I0B0Tbwn5V+f4bLE0XkaONi5+MZfQeMLt/EvJTrg8yA9v7ST82cKtFh8nFTPc+W1zHE3ac3xrkBunJe6ruBnOgrcPbG83npg2N997mW+rf5wNk9Leleb8enkfUzOmvxhmkL779rbNx5jdAeq8ocItHiW0Kd522i7o3jZkA5wPvDpF0zryPwX1EjcXo+Kvczsabd7dpJ5tjaPmXofhKz+zC6UuBBnkBELOnle4fuN39JsOVAd6r4QKOKuFFJM1sxaDroy7tzC/cHkWNjzjnATFdeJ62sfLI6SRxe97i9zjqXOJuSV6T4EY639H7dXIXRut83a/WRsYG8u3lpPag7gOYoByqMy07HFrpBdpsQA4kHm0C6/0ypv3z6rkkY33TL5R3Wpw/BZZwTG0ENNjcgakdK3rGhrcmcp5dnJxih9gzPTvNhIAf4rt61ZtcCLhZTW0D4XbMjS0kaX3EdB3FXmT8ac2UQuJLH6Nue1dyAdB5lCzHSjyg9lleW3LhNaGeXNFO1xaZBcGx0dvHmXaoMUjmBMbtoA2OhGvnWaYr9vL5R/vFNeQR9XJ4491eWURhDkiVOTKdnBoanusLncFT/S2m74PVd8FaVPaO8U9SyMBRopjZvfuJ5N8qtaNTGMxcVxu2OLvbaINr38C6js30w/4l/A1x/JLzh/skeU/vSyAra8aMt7fvKbcuUdaXdGijOVN++fUd8F3aPGoZdI5GuPNfX0FI78n1AbfZaeWwcL9SprkHlBB8916seuX6ZEXl2RfrxNZqapsbC95s1ouTzKt+ltN3z+l3wVVFibpsNlLzdzAWk89rG/+uZJihVjqW1L3Fl2W464rozXIJg9oc03DgCD0EaFTNKGtLjoACT4Aupgnc8Pkme6FyYr9hJ5N/ulZdeto28vV2dEZtpu+j1XfBWVLVNkYHsN2u3Hn/wBWWSBaJgVW2KgY9xsGsJPrHctN1CgloyY+TKxvkXckgaLkgAcpOiqKjNtOw24za8UF3UknGMckqHXcSGg9i0HQeHnPSurSYfJKbRsc+2+w0853D0qccVJbm9FU81t6rQ+R50pj95w8LCrakrmSt2o3Bwva451nEuWqhouYnW6LH2Ap3ytR8XTMBFi67iDodTzeCyqurhGO4suotsnLU1ouLIshCzG0EIQgIIXmzhwyKaSr+cxN+oqSSbbmTb3N6A7th+LmXpRVmYsvRVtNJTzi7JBbpaeRzTyOBsR4EB5PyXmyTDqtlRFrbsXsvYSRntmnm5CDyEArasa4L6HGw2upZjCZxtOLWh7XO3O24y4bMgOh13hYnnHKM2HVToJh/Ex9uxkYTo5vURyEFWfB7wkzYXI7ZHGQydvEXWBdbR7T9124E8o81gNWpcsUGWoXVcr3VFQQWRbVmuc4jVscYJ2RzuJNh6DiOZsyzV9S6ec3c7cB2rGjcxo5Gj4kqc0ZqnxCodPUOuTo1o7SNvI1g5B7TvN1dcG/B1Lik/KynjI42S39DOd59m88lwLLgk4NTiM/HTtPzWJ3ZX041414sdH7xHJpyr0zHGGiwFgBYAaAAbgAF18KwqOmiZDC0MjjbstaOQfmTvJO8ldsoDLMb7pl8o7rTNkJ1mS+M3qKWcb7pl8o7rXSAXXnXzr15HBhZ4drl5jVnjEGPLGNIc5pJJGoHRfnVJgMZNVCB3xp8wNz7F16agkkNmMc7wA29O4J1yxlowHjJLF5FgBqGg79edVylGmvjvZbCM77eTWhNxT7eXyjveKbMg/ZyeOPdSpiw/WJfKP94ppyC76uTx29SZHsT3G9v9xnqO0d4p6iskC1uqPYO8U9SyMblXh9pFmf3j9Rnf8AskeU/uS0DqmaQf7JHlP7yPySyAtFXaXmzNdvcfJDpLnqMNsxjy62l7AdaT2Rulf2LS5ziTYDXU35OTXer6TI0obdr2O0vbUH02VCC+N+8se02NjYgjwKNKgt+H3PbpWPXidhx/RRgw2Vru2c0udbkJsLX6Ekpugxsz0M7X6vY3U/vA7j4dClFKE/W5fMZLi+PDtr8mpYL3PD5JnuhcmK/YS+Tf7pXxgnc8Pkme6F94r9hL5N/ulc34zr/wAf0/BlAV/ilXahpox94OcfA1xt7SfQqBW2LM/V6U8nFvHn2yurYk5R2cWt6jL/AL3lfSUxkkawb3uDfSVqdFRNiYGMFgPbzk85WZ4POGVETjuD236lqbSsmY3tL3G3AitP5hZTZShYjpAhCEAIKEICEXUpfzzmUUFBNUaFzG2YDuMjjZgPRcgnoBQGfcPWZKL5v81e0S1Vw9mybGC+9znfxDTY5dCdwXn4rsVtY+aR0kri973FznE3JcTqVpPB5wKvroTPUvdBE9p4kAAveSOxeQd0d/O7nG9AZthxj41nHB5j227exbb2Lja2SdNq17L1/lNtL8yh+ZBvzctBj2fbfl2r3vfW+9eTs05bmoKl9POLObqCO1e07ntPKD+RG8LR/k+5tdHVOonu+rnBfGCdGytFzbxmg38UID0IglSocgMsxrumXyjutM2Qm3ZL4zepdXEcnzPmke3Ys55cLk7ifArnK2DPp2vEluycCLG+4HoW+2yLr0n16HLopmrttdOpe2RZShYDqGc5tojHUuPJJ2YPWPDdceXcd+bPNwSxwAcBvFtxHOnvF8JZUM2X+EEb2nnHwSfU5HnaewLHjw7J9BC6Fd0Jw4TOVbRZXZzgd/Gs5sfE5kQddwtci1gd+nKbXSgxpJAAuSbAc5O4elXceTakmxa1o6XD8kx4HlJsJ23nbeN2lmt8A5T0lS8SqmLUSHhXXyTmtHWx2j4rDWs5W8WD4b6+0lJTTqtKzFhrp4CxhF7tOpsNClE5LqeZh/GPgo49sVF8nrZLKqnzXFbSGOTONO1ujnONtwab+lItdVcZI95Ftpxdbmudyt2ZLqeZg/H/AJKxochm4Mr9OZnL5zuXsHTV1T2eTjfdpNFbg9MfmlTJ90sDR0kG56wqMrTcQwq9K6GIBt27LRuCUvoRUf8AL9Y/Be1Xxe23oXY81pRWzu0OdmxxMZxTjsNa29xrYWVjT5iFTDOAwt2YydSDe4dzeBUP0IqP+X63+StsDy5LEyYO2byM2W2PL2W/TpCqsVOtx7llbvb1JdBICcXYUZsNi2RdzAXNHKRtOuPR1KvGR6jnj9Y/BOGC0TooGRutdoINt3bE7/OpX3R0nF9UeY1EttTXRmXlM+EZ1dG0MlaXgaBwNnW5iDoVcYzlGOYl7Dxbzv0u0+EfmEvS5KqGnTZd4HW9hVniVWrUivwrqHuPUu5M+xW0ZIT+ED0kq+w6t42JkgFtoA25uhIkeTKk7w0eF46gnTAqB0MDY3kEtvqN2pvbXwrLdGuK9R9TXjzulL1108tFhdShCzG0EIQgBZtw/Rk4O4i9mzxF3g1HWQtJVVmfAm1lJNTP0ErC2/7rt7XeZwafMgPGcZ1F9Rde1sLqY5IY3xW4tzGuZbdsEdiAOTSy8a4vhElLPJDM3ZkicWuHSOUc4IsQeYhPPB/wyS4dA+B7OPjAJhBdYxvPITyx3JNt9929AMXykpYzNSNFuNEcpdz7BczYv5xJbzpF4J2n9M0Ybv472Bjtr2XVDjmOS1lQ+ed23JIbk7gANA1o5GgaAdC1b5PmTnOmdXyCzGB0cNx2z3aPcOho0vzuPMgNczbiUkETHRmxL7HQHTZPOlyjzVUOkY0vBBe0HsG7ideRXWffsY/Kf2lJ+H/bR+UZ7wXQohGVe2jlZNklbpP5GrtSzm/GJYHR8U7Z2g6+gO61t46UzNKTeEA9lD4H9bVloSc0mjXkyaqbT0cGDZlnkqI2PeC1zrEbLRpY8oC+8wZiniqHsY8Bo2bDZad7Ad5CqMud1xeP+RXNm3uuT8HuNW11w8XWvcYPFn4W99dk/S6p74PUb8EfS+p74PUb8EZYwhlQ97X7VmtBGyeW6ZPoNBzyesP+1eTlTB6a/wBHtcL7I8lI5co4lJPG50huQ+w0A0sOYKwxqt4qB7xva3TxjoPaQvnCcIZTtLY9qxO0do31tbmVLn2rtGyMfecXHwNHxPsWRJTs6dje266fWfUoRm6p74PUb8F3sFzTM6djZXgtcdk9i0am9tQOeypsLw4zGQfuROePCLWHWumx5BBG8EEeYgroOquW4pdTlRusTUm+hrySsw5iniqXsY8Bo2bDZad7Qd5CbqGpEkbHj7zQ70hZ9mzuyT8PuBYsaCc9SR0cubVacWMGUsalne8Su2gGtI7EDUk8yparNlSHuAkFg5wHYN3A+BdzIQ+tl8RvvK0lyPC5xcXSXJJ3ttqfFVjdcLGpL5FMVbZVFxfzFv6X1XfB6jfgj6XVPfB6jfguHMOGNgn4thJGy0679b83gC+st4U2omLHlwAYXdiRe4c0coPOtHGrhz108jLyu58N9fMu8u47NKZeMdfZiLh2LRYjwBU4zdU98HqN+Ca6bLkdO2RzC87UbmnaI3WJ5AFnirqjXOTaXQuvlZXGKb69TTMu1jpadj3m7je5sBynkC5sbqHR08j2GzmtJBsDr4CunlHuSP8AF7xXPmM/qsviFYWvX1/Z0Iv/ABb/AKEr6X1PfB6jfgnzCJy+CNztS5jSeTUhZUtSwDuaHybepasqEYpcUY8KyUpPb2WCEIWE6YIQoQEoULiqqlsbHPebNY0uceZrQST6AUBjHyiI6MMiLh+untdm32IOvG84vfZ5b35LrCVc5szE+urJal9/rHdiD91g7Ro8Dbe1X+TeC2fEKSoqGHZEQIiBH20jdXNHMANL85A50BRZNo6eWuhjrHuZA54Dy2w37gSe1aTYF3ICSvX9DQshiZHE0MYxoa1rdA0DcAvFJFivVHBBmY1mFROedqSEmB55SWAbJPSWFhQHez79jH5T+0pHBTxn37GPyn9pSbRMDpGAi4L2g+AkLqYz1X9zjZa3b9gNdJ3x/ru+K+JJnO7ZznW5yT1rRvorTd6Hpd8Us5wwuOEx8U0N2g6+p5C3n8KV3wlJRSFuNOEXKTK7LndcXj/kVzZt7sk/B7jVw5c7ri8f8iubNvdcn4PcapfzLy/JWvY/X8FXBUvYbsc5pO+xI6lz/pibvsnrFWuTqCOWR4kaHgNBAPPdNn0bpu8s9ChZfCMtNE6sec4bT0vM6uT53PprvcXHbcLk3NtEr5urNuqcBuYAzz7z7TbzJ6EMcETthoY1oLiBu3arLZpS5xcd7iSfOVVjpSm5F+W3GuMGN+Q6XsZXn7xDPMBc9aVq+n4uV7P3XOHmB0XEyZwFg5wHQSB7F8ucSbm9+netUYNTct9zHOacIx12HzJFZtQFh3xuI8x1H5pZzZ3XJ+H3Au1kms2ags5JGkedtyP7l1s292Sfh9wKmEeN7L5z5Y6+xY5B+1l8RvvJ2CSMhH62TxG+8ne6y5PtGbcR/wCJGfZ27rPk2f3LkyL3S7yTvfYuPO3dZ8mz81yZF7pd5J3vsWt/t/oYV+5+o7132T/Ed7pWTBazXfZP8R3ulZMoYfZluf3icrKp4Fg94HMHEDrQ6reRYveQeQucR6Lpxy5gEEtMx74wXG9zc8jjzFc2N5cgjp5HtjAc1hINzofSpvIgpa0VLFscOXIQlqWAdzQ+Tb1LLitQwDuaHybepQzOyJ4H6mWKEKFzzrEoQhAQlnhKmLcIrS3f83kHmcLH2EpnVPm+hM9BVRAXMlPM0eMYzb22QHjVeuuDWkbHhFG1m4wMcelz+ycfOSV5FsvVnA5iPG4LSnlja6I/geQPZZAecM+U7Y8UrGs7UVMtvXJWufJrlPEVjeQSQkeFzHg+630LGMzVfG1tRJe4fPK4eAyOt7LLc/k40dqCok/fqdnzMib+bygHTPp+pj8p/aUn4f8AbR+UZ7wWoVVGyQASNa4A3AcL6+dddmBQAgiJgINx2I3haq71CHHRhuxpWWckzvgpN4QO2h8D+tqcdy4KvDo5bcYxr7btoXtf/QVNU+ElI0XVuyDiZ1lzuqLx/wAiubNvdcn4PcanmLBoGuBbEwOGoIaLhfVRg8L3bT42OJ3ktF/StHpK58tGT0SXh8N+/Zl8crm9q4t8BI6l9/PZO+P9d3xWk/oCn7zH6oR+gKfvMfqhT9Kg+8StYU18QmwYk4UEgLiS+QMFyTpYE7+jrVG1tyAN5NvSf81qBwSC1uKZa97bItfnUNwOAEERMBGoOyNCoxyIx3pdyyWJOetvsc1JRNYxrbDsWgbhyBLOeqIbMcgFrEsOnOLjqTcCuKopmyDZe0OHMRcdCzV2OMuRrsqU4cTLKKp4uRjx91wd6DqrDNLwap5G4hh/oano5fp+8x+qFL8EgJ1iYdw7UbgLD2ALU8mPLlr+jEsOfFx2ZgyQjcSPASOorlhqX7Tezd2w+8edaR+gKfvMfqhAwKnH/BZ6o5F68qL+E8WFNfEJudO6v/zZ+a5ci90u8k732JxqMJikO0+Njja1y0E2G7XmU02GRRuuyNjTa1wADb/QVXjrw+Gi70WXi89nJXH6p/iO90rJ1rr2gix3HRdH9AU/eY/VCjRcq99CWTju7WmdbKPckf4veK7GY+5JfEK7tPA1jQ1gDWjcBoFM8TXNLXAFp0IO4hVOW58i9Rahx+hkdlqGAn9Wi8m3qXyMAp+8x+qF34og0BrQABoANwCuuvViSSKMfHdLbbPtShCzGwEIQgBQQpQgPGub8J+a19TBawjme0eLtXb/AEkLTeBjNggwzEWE2MEbqlg59qMtIH4mx+uq75QuBcViDKgDsamLXykVmu/pMZ86UeD0sfWtppnvZDWD5tIWEB1nuBZqQR9o1nJyoBaIXqfgXw7isFp7ixk25T+N7rf0hqQ8V+Tc7fTVYP8ADLGR/UwnqWz4Hhop6WGEW+qiZHpu7FoB9t0AmcNuMTU2HMfTyvieamNpcxxadktfcXHJoPQn2nPYN8UdSzb5QX7Lj/movdkWk0vaN8VvUgM84bsVqIKam+azPhkkqmx3Y4tJ2musCRyXt6Fb8GecjXUuzL2NVTniahp37bdNu3M6x84IS/w8/YUX89H7rl08807sHxSPFYGk087uKq2Ddcnt7chNrj+Jv8SAvJMYm+lDafjX8QaHjOL2jxe3tO7LZ3X6VoBWXx1DZM2RSMIcyTDA9pG4tLnWIWnlAZBg76zHZ6l/zyWjpYJTDHHBo9xH3nuuOSx1vv0AsnnJ+Vp6MyCWtmq2O2eLEu+O1763N79jzbtyVcT4Oq2jqpavBpmt4523LTS24txuSQ0nS2ptexF99ldZB4QzXSS01TCaerp/tI9bEXsXNvqNSNDftgQSEB2815RqauVr4MRqKNrWbJZELtcbk7R7Ma628wWc4VhOITYvVUBxasaKeNrxJqS7aEZsWbenb8/ItyWWZV/3sxPyEfuQIByyjl2eka9s9bLWF5BBlFiwAEEDsjvSzmDGp2ZmoKdssjYZIHufGHEMcQyaxLeU6N9C0chZXmf/AHtw3+Xk9ydAaNjlA+enkijlfA97bNlZ27DcajUdfKsd4RsIxDDKVk7cWrJS+ZkWybtADmvde4ef3bbuVbgsu+UN+y4v5yL/AApkBZYPkCsjlilfi9XK1rmvdG4di8DUsd9YdDu3LtcMGJy0+ETSwSPika6EBzCWuF5Wg2I6CQnGn7RvijqSJw5/sOfx4P8AGYgHDAJC+kgc4lznQxOcTvJMYJJ6Uj4/jU7MzUNO2V4hkgc58YcQxxtLqW7idB6E65aP6lTfy8P+G1Z7mQf+7cP/AJd/uzIB4zZgUtVE1kFVLSODw8viF3OaGuBYdRpqDv8AurKsy4TiFLiFFSjFqx4rHFpfqNixA0btna3nlC3FZZwkft7BvKO99qAY8sZLqqaoEk2J1FUzZcOLkFm3O53bnUeBVXDljE9NQQvp5pIXOqmMLo3FrtkxSki45LgHzLRVlvyh/wBmwW3/AD2P/BmQHdHBpXf/AHdb6v8A5E+YbSujhjY+R0rmMYxz3ds8taAXu6SRc+FIopsxd9w31JPgn6m2thu3bb2RtbPa7VuytfkvdAcyFCEBKEIQAhCEBnXDpl75xhTpGi76ZwmFt+x2rx6Df8K87YBgNVUyAUkUsjwQQWA2aQdCXbm68pIXsqop2vY5jwHNcC1zSLgtIsQRygi4XHSUDImBkbGMYNzWNDWjzBAfGFSSOgjMzdiUsaZG3BDX7I2gC3Q633LtqApQGbcPFI+TDIxGxzz86iNmtLjbZfrYci0Sm7RvijqXJsoAQGa8ONG+SCjEbHvIrYydlpdYbJ1NtwT5jOER1VPJBK3ajlaWuHQeUcxGhB5wF3iFKAw3g4wGqpcebDUNe5tNTTQxy7Lth0W3tss7d986cm7kW3vOnw3r6DUEIDNv/WmOMuZU0VdDKCRsiHavY2FiSN/gXDwfYbUVWK1OKzwOpo5YhDDG8Wkc0Bg2nA67oxrzu00C04NU2QAVmOWKN4zTiUhY8MdAwNcWnZJ2INA61juPoWnqLICVmGZKN5zVh8gY8sbBIHODSWA7E2hduG8elacAosgPpZnw+0b5cNibGx7z87jNmNLjYRS62HItMUEID4p+0b4o6lS55y58/wAPnphYOkb2BO4Pa4OZfo2mi/Qr0BSgMhy1woOoKZlJiNLVsmp2iIFkW22RrBssINxrawvqDa67uS8Nqa/FnYrUwup42RcVTRv0kIII2yDyWL9eUu00C1DZQAgJCzHhDo3uxzCHNY9zWSO2nBpLW9m3tiNB51py+bID6WZcP1K+TDoRGx7yKyNxDGlzrCKW5sOTd6VpqghAZwOGqL/4GI/9D/NPGCYqKmnjmDHxiRu0GyDZe3U6OHIdPau/ZFkBKEIQAhCCgBCAhACEIQAoUoQEKUIQEXRdShARdF1KhASoUhCAhSoUoCLouhCAlRdShACFClACEIQAoUoQAhChASoUoQAhC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80414"/>
            <a:ext cx="2060669" cy="119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7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19" y="0"/>
            <a:ext cx="4033581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69755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37" y="0"/>
            <a:ext cx="4010063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817188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1"/>
            <a:ext cx="4114800" cy="782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837522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097322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120693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38099"/>
            <a:ext cx="4076395" cy="773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421896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33600" y="1828800"/>
            <a:ext cx="8305800" cy="5791200"/>
          </a:xfrm>
        </p:spPr>
        <p:txBody>
          <a:bodyPr/>
          <a:lstStyle/>
          <a:p>
            <a:pPr algn="l"/>
            <a:r>
              <a:rPr lang="en-US" sz="18000" b="1" dirty="0" smtClean="0">
                <a:latin typeface="Gotham Book"/>
              </a:rPr>
              <a:t>What is Agile?</a:t>
            </a:r>
            <a:endParaRPr lang="en-US" sz="18000" b="1" dirty="0">
              <a:latin typeface="Gotham Book"/>
            </a:endParaRPr>
          </a:p>
          <a:p>
            <a:pPr algn="l"/>
            <a:endParaRPr lang="en-US" sz="9600" dirty="0" smtClean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1362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" y="914400"/>
            <a:ext cx="12798200" cy="64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09940" y="381000"/>
            <a:ext cx="7953260" cy="914400"/>
          </a:xfrm>
        </p:spPr>
        <p:txBody>
          <a:bodyPr/>
          <a:lstStyle/>
          <a:p>
            <a:pPr algn="ctr"/>
            <a:r>
              <a:rPr lang="en-US" sz="6000" b="1" dirty="0" smtClean="0"/>
              <a:t>What is Agile?</a:t>
            </a:r>
            <a:endParaRPr lang="en-US" sz="6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17" y="1447801"/>
            <a:ext cx="8990605" cy="557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7356847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Gotham Black"/>
              </a:rPr>
              <a:t>Source:</a:t>
            </a:r>
            <a:r>
              <a:rPr lang="en-US" sz="1200" dirty="0">
                <a:latin typeface="Gotham Black"/>
              </a:rPr>
              <a:t> </a:t>
            </a:r>
            <a:r>
              <a:rPr lang="en-US" sz="1200" dirty="0" smtClean="0">
                <a:latin typeface="Gotham Black"/>
              </a:rPr>
              <a:t> Sensis Agile Foundation Training from Digital Onion.  </a:t>
            </a:r>
            <a:endParaRPr lang="en-US" sz="1200" dirty="0">
              <a:latin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21008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1981200"/>
            <a:ext cx="11894350" cy="5257800"/>
          </a:xfrm>
        </p:spPr>
        <p:txBody>
          <a:bodyPr/>
          <a:lstStyle/>
          <a:p>
            <a:pPr algn="l"/>
            <a:r>
              <a:rPr lang="en-US" sz="6600" b="1" dirty="0" smtClean="0">
                <a:solidFill>
                  <a:schemeClr val="tx1"/>
                </a:solidFill>
                <a:latin typeface="Gotham Book"/>
              </a:rPr>
              <a:t>Agile = </a:t>
            </a:r>
            <a:r>
              <a:rPr lang="en-US" sz="6600" b="1" dirty="0" smtClean="0">
                <a:latin typeface="Gotham Book"/>
              </a:rPr>
              <a:t>Clear Communication </a:t>
            </a:r>
          </a:p>
          <a:p>
            <a:pPr algn="l"/>
            <a:endParaRPr lang="en-US" sz="1000" dirty="0">
              <a:solidFill>
                <a:schemeClr val="tx1"/>
              </a:solidFill>
              <a:latin typeface="Gotham Book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Gotham Book"/>
              </a:rPr>
              <a:t>Clear expectations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Gotham Book"/>
              </a:rPr>
              <a:t>No more over-promised &amp; under-delivered projects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Gotham Book"/>
              </a:rPr>
              <a:t>Successful projects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Gotham Book"/>
              </a:rPr>
              <a:t>Long-term, successful client relationships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2590800" y="457200"/>
            <a:ext cx="9760750" cy="1071612"/>
          </a:xfrm>
          <a:prstGeom prst="rect">
            <a:avLst/>
          </a:prstGeom>
        </p:spPr>
        <p:txBody>
          <a:bodyPr/>
          <a:lstStyle>
            <a:lvl1pPr marL="0" indent="0" algn="ctr" defTabSz="587822" rtl="0" eaLnBrk="1" latinLnBrk="0" hangingPunct="1">
              <a:spcBef>
                <a:spcPct val="20000"/>
              </a:spcBef>
              <a:buFont typeface="Arial"/>
              <a:buNone/>
              <a:defRPr sz="3600" kern="1200" spc="-150">
                <a:solidFill>
                  <a:schemeClr val="bg1"/>
                </a:solidFill>
                <a:latin typeface="Gotham Black" pitchFamily="50" charset="0"/>
                <a:ea typeface="+mn-ea"/>
                <a:cs typeface="Gotham Black" pitchFamily="50" charset="0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Why Agile?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0227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9092" y="1066800"/>
            <a:ext cx="10929507" cy="914400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Gotham Book"/>
              </a:rPr>
              <a:t>Communication</a:t>
            </a:r>
            <a:endParaRPr lang="en-US" sz="6000" b="1" dirty="0">
              <a:latin typeface="Gotham Book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921686"/>
              </p:ext>
            </p:extLst>
          </p:nvPr>
        </p:nvGraphicFramePr>
        <p:xfrm>
          <a:off x="4312838" y="2362198"/>
          <a:ext cx="8412562" cy="4987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39000" y="7211198"/>
            <a:ext cx="502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Based on research by Albert </a:t>
            </a:r>
            <a:r>
              <a:rPr lang="en-US" sz="1200" dirty="0" err="1" smtClean="0"/>
              <a:t>Mehrabian</a:t>
            </a:r>
            <a:r>
              <a:rPr lang="en-US" sz="1200" dirty="0" smtClean="0"/>
              <a:t>, Ph.D., Professor Emeritus, UCLA.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3550838" cy="2652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6" y="4866323"/>
            <a:ext cx="3565352" cy="266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8000" b="1" dirty="0" smtClean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PM Goals: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latin typeface="Gotham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1000" y="3124200"/>
            <a:ext cx="11529420" cy="2014912"/>
          </a:xfrm>
        </p:spPr>
        <p:txBody>
          <a:bodyPr/>
          <a:lstStyle/>
          <a:p>
            <a:r>
              <a:rPr lang="en-US" sz="5800" dirty="0" smtClean="0"/>
              <a:t>Client Satisfaction = Quality Work</a:t>
            </a:r>
          </a:p>
          <a:p>
            <a:r>
              <a:rPr lang="en-US" sz="5800" dirty="0" smtClean="0"/>
              <a:t>Profit = Agile Process</a:t>
            </a:r>
          </a:p>
          <a:p>
            <a:pPr marL="0" indent="0">
              <a:buNone/>
            </a:pPr>
            <a:endParaRPr lang="en-US" sz="5800" dirty="0"/>
          </a:p>
        </p:txBody>
      </p:sp>
      <p:pic>
        <p:nvPicPr>
          <p:cNvPr id="17410" name="Picture 2" descr="http://www.illinoispoliceracingassociation.com/checkered_fla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39528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68825" y="685800"/>
            <a:ext cx="12344400" cy="914400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Gotham Book"/>
              </a:rPr>
              <a:t>Communication Process</a:t>
            </a:r>
            <a:endParaRPr lang="en-US" sz="6000" b="1" dirty="0">
              <a:latin typeface="Gotham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801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4876800"/>
            <a:ext cx="1135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dist="63500" dir="2700000" algn="tl" rotWithShape="0">
                    <a:prstClr val="black">
                      <a:alpha val="75000"/>
                    </a:prstClr>
                  </a:outerShdw>
                </a:effectLst>
              </a:rPr>
              <a:t>This results from “NOISE” in the Communication Process</a:t>
            </a:r>
            <a:endParaRPr lang="en-US" sz="7200" b="1" dirty="0">
              <a:solidFill>
                <a:schemeClr val="bg1"/>
              </a:solidFill>
              <a:effectLst>
                <a:outerShdw dist="635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3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08"/>
            <a:ext cx="12801600" cy="7866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57200"/>
            <a:ext cx="108204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chemeClr val="bg1"/>
                </a:solidFill>
              </a:rPr>
              <a:t>Manage </a:t>
            </a:r>
          </a:p>
          <a:p>
            <a:pPr algn="ctr"/>
            <a:r>
              <a:rPr lang="en-US" sz="13800" b="1" dirty="0" smtClean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US" sz="13800" b="1" dirty="0" smtClean="0">
                <a:solidFill>
                  <a:schemeClr val="bg1"/>
                </a:solidFill>
              </a:rPr>
              <a:t>GAP!</a:t>
            </a:r>
            <a:endParaRPr lang="en-US" sz="1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524000"/>
            <a:ext cx="381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970276"/>
            <a:ext cx="12573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</a:rPr>
              <a:t>…Or else your clients</a:t>
            </a:r>
          </a:p>
          <a:p>
            <a:pPr algn="ctr"/>
            <a:r>
              <a:rPr lang="en-US" sz="11500" b="1" dirty="0" smtClean="0">
                <a:solidFill>
                  <a:schemeClr val="bg1"/>
                </a:solidFill>
              </a:rPr>
              <a:t> will look like this…</a:t>
            </a:r>
            <a:endParaRPr lang="en-US" sz="115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://millsapartments.net/neighborhoods/wp-content/uploads/2012/06/child-misbehav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6073"/>
            <a:ext cx="12420600" cy="7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"/>
            <a:ext cx="12801600" cy="77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6975"/>
            <a:ext cx="12877800" cy="77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12801600" cy="78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431"/>
            <a:ext cx="12801600" cy="77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67000"/>
            <a:ext cx="12496800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159569" y="1371600"/>
            <a:ext cx="7953260" cy="9144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Waterfall  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5155" y="7425883"/>
            <a:ext cx="5753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 smtClean="0">
                <a:hlinkClick r:id="rId3"/>
              </a:rPr>
              <a:t>http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www.windarooci.com/service_list/view_service/4</a:t>
            </a:r>
            <a:r>
              <a:rPr lang="en-US" sz="1000" dirty="0" smtClean="0"/>
              <a:t> </a:t>
            </a:r>
          </a:p>
          <a:p>
            <a:endParaRPr lang="en-US" sz="1000" dirty="0"/>
          </a:p>
        </p:txBody>
      </p:sp>
      <p:sp>
        <p:nvSpPr>
          <p:cNvPr id="7" name="Right Arrow 6"/>
          <p:cNvSpPr/>
          <p:nvPr/>
        </p:nvSpPr>
        <p:spPr>
          <a:xfrm>
            <a:off x="3624755" y="3420723"/>
            <a:ext cx="5153439" cy="736506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Gotham Black"/>
              </a:rPr>
              <a:t>Waterfall</a:t>
            </a:r>
            <a:endParaRPr lang="en-US" sz="2800" b="1" dirty="0">
              <a:latin typeface="Gotham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8594" y="6367607"/>
            <a:ext cx="9942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otham Black"/>
              </a:rPr>
              <a:t>Agile</a:t>
            </a:r>
            <a:endParaRPr lang="en-US" dirty="0">
              <a:solidFill>
                <a:schemeClr val="bg1"/>
              </a:solidFill>
              <a:latin typeface="Gotham Black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0"/>
          <a:stretch/>
        </p:blipFill>
        <p:spPr bwMode="auto">
          <a:xfrm>
            <a:off x="500555" y="1170913"/>
            <a:ext cx="3124200" cy="480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2"/>
          <a:stretch/>
        </p:blipFill>
        <p:spPr bwMode="auto">
          <a:xfrm>
            <a:off x="8792705" y="975866"/>
            <a:ext cx="3185206" cy="48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38200" y="6285357"/>
            <a:ext cx="2286000" cy="105705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Waterfall final product</a:t>
            </a:r>
            <a:endParaRPr lang="en-US" sz="28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8778194" y="5975312"/>
            <a:ext cx="3063225" cy="1546805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Waterfall final product after go-live feedback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41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59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29000" y="152400"/>
            <a:ext cx="7953260" cy="914400"/>
          </a:xfrm>
        </p:spPr>
        <p:txBody>
          <a:bodyPr/>
          <a:lstStyle/>
          <a:p>
            <a:r>
              <a:rPr lang="en-US" sz="6000" dirty="0" smtClean="0">
                <a:latin typeface="Gotham Book"/>
              </a:rPr>
              <a:t>Waterfall vs. Agile</a:t>
            </a:r>
            <a:endParaRPr lang="en-US" sz="6000" dirty="0">
              <a:latin typeface="Gotham Book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7"/>
          <a:stretch/>
        </p:blipFill>
        <p:spPr bwMode="auto">
          <a:xfrm>
            <a:off x="1023380" y="1036890"/>
            <a:ext cx="9339820" cy="34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8393" y="7478936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Gotham Black"/>
              </a:rPr>
              <a:t>Source:</a:t>
            </a:r>
            <a:r>
              <a:rPr lang="en-US" sz="1200" dirty="0">
                <a:latin typeface="Gotham Black"/>
              </a:rPr>
              <a:t> </a:t>
            </a:r>
            <a:r>
              <a:rPr lang="en-US" sz="1200" dirty="0" smtClean="0">
                <a:latin typeface="Gotham Black"/>
              </a:rPr>
              <a:t> Sensis Agile Foundation Training from Digital Onion.  </a:t>
            </a:r>
            <a:endParaRPr lang="en-US" sz="1200" dirty="0">
              <a:latin typeface="Gotham Black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6718"/>
          <a:stretch/>
        </p:blipFill>
        <p:spPr bwMode="auto">
          <a:xfrm>
            <a:off x="1159390" y="4525672"/>
            <a:ext cx="9067800" cy="286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10628993" y="1429656"/>
            <a:ext cx="381000" cy="2685143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6279" y="2549089"/>
            <a:ext cx="149938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Waterfall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10628993" y="4324818"/>
            <a:ext cx="531586" cy="3223904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07476" y="5713632"/>
            <a:ext cx="9044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Agile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2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1066800"/>
            <a:ext cx="11353800" cy="914400"/>
          </a:xfrm>
        </p:spPr>
        <p:txBody>
          <a:bodyPr/>
          <a:lstStyle/>
          <a:p>
            <a:pPr algn="ctr"/>
            <a:r>
              <a:rPr lang="en-US" sz="5400" b="1" dirty="0" smtClean="0"/>
              <a:t>Project Management: Statistics</a:t>
            </a:r>
            <a:endParaRPr lang="en-US" sz="5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562" y="2328488"/>
            <a:ext cx="11892437" cy="47916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Standish Group </a:t>
            </a:r>
            <a:r>
              <a:rPr lang="en-US" dirty="0" smtClean="0"/>
              <a:t>research: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31.1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%</a:t>
            </a:r>
            <a:r>
              <a:rPr lang="en-US" b="1" dirty="0"/>
              <a:t> of projects will be cancelled before they </a:t>
            </a:r>
            <a:r>
              <a:rPr lang="en-US" b="1" dirty="0" smtClean="0"/>
              <a:t>ever get </a:t>
            </a:r>
            <a:r>
              <a:rPr lang="en-US" b="1" dirty="0"/>
              <a:t>completed. </a:t>
            </a:r>
            <a:endParaRPr lang="en-US" b="1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52.7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% </a:t>
            </a:r>
            <a:r>
              <a:rPr lang="en-US" b="1" dirty="0" smtClean="0"/>
              <a:t>of projects </a:t>
            </a:r>
            <a:r>
              <a:rPr lang="en-US" b="1" dirty="0"/>
              <a:t>will cost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189% </a:t>
            </a:r>
            <a:r>
              <a:rPr lang="en-US" b="1" dirty="0"/>
              <a:t>of original estimates.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16.2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% </a:t>
            </a:r>
            <a:r>
              <a:rPr lang="en-US" b="1" dirty="0" smtClean="0"/>
              <a:t>of software </a:t>
            </a:r>
            <a:r>
              <a:rPr lang="en-US" b="1" dirty="0"/>
              <a:t>projects </a:t>
            </a:r>
            <a:r>
              <a:rPr lang="en-US" b="1" dirty="0" smtClean="0"/>
              <a:t>are </a:t>
            </a:r>
            <a:r>
              <a:rPr lang="en-US" b="1" dirty="0"/>
              <a:t>completed on-time </a:t>
            </a:r>
            <a:r>
              <a:rPr lang="en-US" b="1" dirty="0" smtClean="0"/>
              <a:t>and on-budget</a:t>
            </a:r>
            <a:r>
              <a:rPr lang="en-US" b="1" dirty="0"/>
              <a:t>. </a:t>
            </a:r>
            <a:endParaRPr lang="en-US" b="1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the larger companies, the news </a:t>
            </a:r>
            <a:r>
              <a:rPr lang="en-US" dirty="0" smtClean="0"/>
              <a:t>is even </a:t>
            </a:r>
            <a:r>
              <a:rPr lang="en-US" dirty="0"/>
              <a:t>worse: only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9%</a:t>
            </a:r>
            <a:r>
              <a:rPr lang="en-US" dirty="0"/>
              <a:t> of their projects come </a:t>
            </a:r>
            <a:r>
              <a:rPr lang="en-US" dirty="0" smtClean="0"/>
              <a:t>in on-time </a:t>
            </a:r>
            <a:r>
              <a:rPr lang="en-US" dirty="0"/>
              <a:t>and on-budget.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9857" y="7391400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Gotham Black"/>
              </a:rPr>
              <a:t>Source:</a:t>
            </a:r>
            <a:r>
              <a:rPr lang="en-US" sz="1200" dirty="0">
                <a:latin typeface="Gotham Black"/>
              </a:rPr>
              <a:t> </a:t>
            </a:r>
            <a:r>
              <a:rPr lang="en-US" sz="1200" dirty="0" smtClean="0">
                <a:latin typeface="Gotham Black"/>
              </a:rPr>
              <a:t> Sensis Agile Foundation Training from Digital Onion.  </a:t>
            </a:r>
            <a:endParaRPr lang="en-US" sz="1200" dirty="0">
              <a:latin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53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-52652"/>
            <a:ext cx="12793717" cy="78250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3891405"/>
            <a:ext cx="1226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Waterfall frequently </a:t>
            </a:r>
          </a:p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results like this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" y="-21559"/>
            <a:ext cx="12842294" cy="77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40246" y="635722"/>
            <a:ext cx="7953260" cy="11430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Agile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5155" y="7425883"/>
            <a:ext cx="5753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 smtClean="0">
                <a:hlinkClick r:id="rId3"/>
              </a:rPr>
              <a:t>http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www.windarooci.com/service_list/view_service/4</a:t>
            </a:r>
            <a:r>
              <a:rPr lang="en-US" sz="1000" dirty="0" smtClean="0"/>
              <a:t> </a:t>
            </a:r>
          </a:p>
          <a:p>
            <a:endParaRPr lang="en-US" sz="1000" dirty="0"/>
          </a:p>
        </p:txBody>
      </p:sp>
      <p:sp>
        <p:nvSpPr>
          <p:cNvPr id="8" name="Curved Down Arrow 7"/>
          <p:cNvSpPr/>
          <p:nvPr/>
        </p:nvSpPr>
        <p:spPr>
          <a:xfrm>
            <a:off x="2590799" y="4496415"/>
            <a:ext cx="7814569" cy="2691210"/>
          </a:xfrm>
          <a:prstGeom prst="curvedDownArrow">
            <a:avLst>
              <a:gd name="adj1" fmla="val 18683"/>
              <a:gd name="adj2" fmla="val 56552"/>
              <a:gd name="adj3" fmla="val 3255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8594" y="6367607"/>
            <a:ext cx="9942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otham Black"/>
              </a:rPr>
              <a:t>Agile</a:t>
            </a:r>
            <a:endParaRPr lang="en-US" dirty="0">
              <a:solidFill>
                <a:schemeClr val="bg1"/>
              </a:solidFill>
              <a:latin typeface="Gotham Black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r="6840" b="20915"/>
          <a:stretch/>
        </p:blipFill>
        <p:spPr bwMode="auto">
          <a:xfrm>
            <a:off x="3045169" y="2386803"/>
            <a:ext cx="1907831" cy="305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5640" b="20554"/>
          <a:stretch/>
        </p:blipFill>
        <p:spPr bwMode="auto">
          <a:xfrm>
            <a:off x="10112829" y="2906474"/>
            <a:ext cx="2269051" cy="368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4" b="19787"/>
          <a:stretch/>
        </p:blipFill>
        <p:spPr bwMode="auto">
          <a:xfrm>
            <a:off x="7552573" y="2237371"/>
            <a:ext cx="2063138" cy="314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1" y="2993201"/>
            <a:ext cx="2353318" cy="37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804827" y="6929516"/>
            <a:ext cx="1375944" cy="6312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Agile Iteration 1</a:t>
            </a:r>
            <a:endParaRPr lang="en-US" sz="16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3294826" y="5590080"/>
            <a:ext cx="1375944" cy="6312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Agile Iteration 2</a:t>
            </a:r>
            <a:endParaRPr lang="en-US" sz="16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7708491" y="5526381"/>
            <a:ext cx="1375944" cy="6312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Agile Iteration 4</a:t>
            </a:r>
            <a:endParaRPr lang="en-US" sz="16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0214248" y="6787919"/>
            <a:ext cx="2119925" cy="79941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Agile final product: What the client wanted</a:t>
            </a:r>
            <a:endParaRPr lang="en-US" sz="1600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0"/>
          <a:stretch/>
        </p:blipFill>
        <p:spPr bwMode="auto">
          <a:xfrm>
            <a:off x="5241960" y="1757701"/>
            <a:ext cx="2073239" cy="31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5465761" y="5274442"/>
            <a:ext cx="1375944" cy="6312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Agile Iteration 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8958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616" y="2115595"/>
            <a:ext cx="125442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AGILE Methodologies </a:t>
            </a:r>
          </a:p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Improve the chances</a:t>
            </a:r>
          </a:p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for Clients like this…</a:t>
            </a:r>
            <a:endParaRPr lang="en-US" sz="9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http://designmatters.com.au/wp-content/uploads/2011/07/Designmatters_happy_clients_940x3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r="15354"/>
          <a:stretch/>
        </p:blipFill>
        <p:spPr bwMode="auto">
          <a:xfrm>
            <a:off x="0" y="10510"/>
            <a:ext cx="1292520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3276600"/>
            <a:ext cx="11741950" cy="3402063"/>
          </a:xfrm>
        </p:spPr>
        <p:txBody>
          <a:bodyPr/>
          <a:lstStyle/>
          <a:p>
            <a:pPr algn="l"/>
            <a:r>
              <a:rPr lang="en-US" dirty="0" smtClean="0">
                <a:latin typeface="Gotham Book"/>
              </a:rPr>
              <a:t>Individuals and interactions  	</a:t>
            </a:r>
            <a:r>
              <a:rPr lang="en-US" dirty="0" smtClean="0">
                <a:solidFill>
                  <a:schemeClr val="tx1"/>
                </a:solidFill>
                <a:latin typeface="Gotham Book"/>
              </a:rPr>
              <a:t>&gt; processes and tools</a:t>
            </a:r>
          </a:p>
          <a:p>
            <a:pPr algn="l"/>
            <a:r>
              <a:rPr lang="en-US" dirty="0" smtClean="0">
                <a:latin typeface="Gotham Book"/>
              </a:rPr>
              <a:t>Working software 				</a:t>
            </a:r>
            <a:r>
              <a:rPr lang="en-US" dirty="0" smtClean="0">
                <a:solidFill>
                  <a:schemeClr val="tx1"/>
                </a:solidFill>
                <a:latin typeface="Gotham Book"/>
              </a:rPr>
              <a:t>&gt; comprehensive documentation</a:t>
            </a:r>
          </a:p>
          <a:p>
            <a:pPr algn="l"/>
            <a:r>
              <a:rPr lang="en-US" dirty="0" smtClean="0">
                <a:latin typeface="Gotham Book"/>
              </a:rPr>
              <a:t>Customer collaboration 		</a:t>
            </a:r>
            <a:r>
              <a:rPr lang="en-US" dirty="0" smtClean="0">
                <a:solidFill>
                  <a:schemeClr val="tx1"/>
                </a:solidFill>
                <a:latin typeface="Gotham Book"/>
              </a:rPr>
              <a:t>&gt; contract negotiation</a:t>
            </a:r>
          </a:p>
          <a:p>
            <a:pPr algn="l"/>
            <a:r>
              <a:rPr lang="en-US" dirty="0" smtClean="0">
                <a:latin typeface="Gotham Book"/>
              </a:rPr>
              <a:t>Responding to change 		</a:t>
            </a:r>
            <a:r>
              <a:rPr lang="en-US" dirty="0" smtClean="0">
                <a:solidFill>
                  <a:schemeClr val="tx1"/>
                </a:solidFill>
                <a:latin typeface="Gotham Book"/>
              </a:rPr>
              <a:t>&gt; following a plan</a:t>
            </a:r>
          </a:p>
          <a:p>
            <a:pPr algn="l"/>
            <a:r>
              <a:rPr lang="en-US" dirty="0" smtClean="0">
                <a:latin typeface="Gotham Book"/>
              </a:rPr>
              <a:t>Team Growth 					</a:t>
            </a:r>
            <a:r>
              <a:rPr lang="en-US" dirty="0" smtClean="0">
                <a:solidFill>
                  <a:schemeClr val="tx1"/>
                </a:solidFill>
                <a:latin typeface="Gotham Book"/>
              </a:rPr>
              <a:t>&gt; individual success  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381000" y="1981200"/>
            <a:ext cx="11811000" cy="1071612"/>
          </a:xfrm>
          <a:prstGeom prst="rect">
            <a:avLst/>
          </a:prstGeom>
        </p:spPr>
        <p:txBody>
          <a:bodyPr/>
          <a:lstStyle>
            <a:lvl1pPr marL="0" indent="0" algn="ctr" defTabSz="587822" rtl="0" eaLnBrk="1" latinLnBrk="0" hangingPunct="1">
              <a:spcBef>
                <a:spcPct val="20000"/>
              </a:spcBef>
              <a:buFont typeface="Arial"/>
              <a:buNone/>
              <a:defRPr sz="3600" kern="1200" spc="-150">
                <a:solidFill>
                  <a:schemeClr val="bg1"/>
                </a:solidFill>
                <a:latin typeface="Gotham Black" pitchFamily="50" charset="0"/>
                <a:ea typeface="+mn-ea"/>
                <a:cs typeface="Gotham Black" pitchFamily="50" charset="0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latin typeface="Gotham Book"/>
              </a:rPr>
              <a:t>Agile Values</a:t>
            </a:r>
          </a:p>
          <a:p>
            <a:pPr algn="l"/>
            <a:endParaRPr lang="en-US" sz="6000" b="1" dirty="0" smtClean="0">
              <a:latin typeface="Gotham Book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2590800" y="457200"/>
            <a:ext cx="9760750" cy="1071612"/>
          </a:xfrm>
          <a:prstGeom prst="rect">
            <a:avLst/>
          </a:prstGeom>
        </p:spPr>
        <p:txBody>
          <a:bodyPr/>
          <a:lstStyle>
            <a:lvl1pPr marL="0" indent="0" algn="ctr" defTabSz="587822" rtl="0" eaLnBrk="1" latinLnBrk="0" hangingPunct="1">
              <a:spcBef>
                <a:spcPct val="20000"/>
              </a:spcBef>
              <a:buFont typeface="Arial"/>
              <a:buNone/>
              <a:defRPr sz="3600" kern="1200" spc="-150">
                <a:solidFill>
                  <a:schemeClr val="bg1"/>
                </a:solidFill>
                <a:latin typeface="Gotham Black" pitchFamily="50" charset="0"/>
                <a:ea typeface="+mn-ea"/>
                <a:cs typeface="Gotham Black" pitchFamily="50" charset="0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Why Agile?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6487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6" y="609600"/>
            <a:ext cx="10950828" cy="68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"/>
            <a:ext cx="7185544" cy="724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2819400"/>
            <a:ext cx="12039600" cy="914400"/>
          </a:xfrm>
        </p:spPr>
        <p:txBody>
          <a:bodyPr/>
          <a:lstStyle/>
          <a:p>
            <a:pPr algn="ctr"/>
            <a:r>
              <a:rPr lang="en-US" sz="20000" b="1" dirty="0" smtClean="0">
                <a:latin typeface="Gotham Book"/>
              </a:rPr>
              <a:t>SENSIS</a:t>
            </a:r>
          </a:p>
        </p:txBody>
      </p:sp>
    </p:spTree>
    <p:extLst>
      <p:ext uri="{BB962C8B-B14F-4D97-AF65-F5344CB8AC3E}">
        <p14:creationId xmlns:p14="http://schemas.microsoft.com/office/powerpoint/2010/main" val="98358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28700" y="228600"/>
            <a:ext cx="10591800" cy="2286000"/>
          </a:xfrm>
        </p:spPr>
        <p:txBody>
          <a:bodyPr/>
          <a:lstStyle/>
          <a:p>
            <a:pPr algn="ctr"/>
            <a:r>
              <a:rPr lang="en-US" sz="9600" b="1" dirty="0" smtClean="0"/>
              <a:t>Drupal?</a:t>
            </a:r>
            <a:endParaRPr lang="en-US" sz="9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5000"/>
            <a:ext cx="4876800" cy="557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06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438400"/>
            <a:ext cx="15468600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12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se V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8" y="2895600"/>
            <a:ext cx="3897651" cy="33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43400" y="2882900"/>
            <a:ext cx="7543800" cy="22467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otham Book"/>
              </a:rPr>
              <a:t>Vision for </a:t>
            </a:r>
            <a:r>
              <a:rPr lang="en-US" dirty="0">
                <a:solidFill>
                  <a:schemeClr val="bg1"/>
                </a:solidFill>
                <a:latin typeface="Gotham Book"/>
              </a:rPr>
              <a:t>the Sensis: leveraging technology to bring analytical rigor to the advertising business.</a:t>
            </a:r>
            <a:endParaRPr lang="en-US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otham Book"/>
              </a:rPr>
              <a:t>A thought-leader in multicultural advertising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400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400" dirty="0" smtClean="0">
              <a:solidFill>
                <a:schemeClr val="bg1"/>
              </a:solidFill>
              <a:latin typeface="Gotham Book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otham Book"/>
              </a:rPr>
              <a:t>Founder of TuRumbo.com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0546" y="1447800"/>
            <a:ext cx="6292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Gotham Book"/>
              </a:rPr>
              <a:t>Jose Villa</a:t>
            </a:r>
          </a:p>
          <a:p>
            <a:r>
              <a:rPr lang="en-US" sz="4000" b="1" dirty="0" smtClean="0">
                <a:latin typeface="Gotham Book"/>
              </a:rPr>
              <a:t>President and Founder</a:t>
            </a:r>
            <a:endParaRPr lang="en-US" sz="4000" b="1" dirty="0">
              <a:latin typeface="Gotham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53086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Gotham Book"/>
              </a:rPr>
              <a:t>		</a:t>
            </a:r>
            <a:r>
              <a:rPr lang="en-US" sz="2400" b="1" dirty="0" smtClean="0">
                <a:solidFill>
                  <a:schemeClr val="bg1"/>
                </a:solidFill>
                <a:latin typeface="Gotham Book"/>
              </a:rPr>
              <a:t>Focus Multimedia </a:t>
            </a:r>
            <a:r>
              <a:rPr lang="en-US" sz="2400" dirty="0" smtClean="0">
                <a:solidFill>
                  <a:schemeClr val="bg1"/>
                </a:solidFill>
                <a:latin typeface="Gotham Book"/>
              </a:rPr>
              <a:t>(Website Development Firm)</a:t>
            </a:r>
          </a:p>
          <a:p>
            <a:pPr algn="ctr">
              <a:lnSpc>
                <a:spcPct val="300000"/>
              </a:lnSpc>
            </a:pPr>
            <a:r>
              <a:rPr lang="en-US" sz="2400" dirty="0">
                <a:solidFill>
                  <a:schemeClr val="bg1"/>
                </a:solidFill>
                <a:latin typeface="Gotham Book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Gotham Book"/>
              </a:rPr>
              <a:t>Sensis</a:t>
            </a:r>
            <a:r>
              <a:rPr lang="en-US" sz="2400" dirty="0" smtClean="0">
                <a:solidFill>
                  <a:schemeClr val="bg1"/>
                </a:solidFill>
                <a:latin typeface="Gotham Book"/>
              </a:rPr>
              <a:t> (Full-service advertising agency)</a:t>
            </a:r>
            <a:endParaRPr lang="en-US" sz="2400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46843" y="6391550"/>
            <a:ext cx="766764" cy="39712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3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oy Ki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96"/>
          <a:stretch/>
        </p:blipFill>
        <p:spPr bwMode="auto">
          <a:xfrm>
            <a:off x="4953000" y="5546983"/>
            <a:ext cx="1995633" cy="185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01830" y="4676733"/>
            <a:ext cx="204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otham Book"/>
              </a:rPr>
              <a:t>Account</a:t>
            </a:r>
            <a:endParaRPr lang="en-US" sz="2000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4132" y="4681126"/>
            <a:ext cx="20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otham Book"/>
              </a:rPr>
              <a:t>Creative</a:t>
            </a:r>
            <a:endParaRPr lang="en-US" sz="2000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3539" y="5148302"/>
            <a:ext cx="200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Gotham Book"/>
              </a:rPr>
              <a:t>Roy</a:t>
            </a:r>
            <a:endParaRPr lang="en-US" sz="1800" dirty="0">
              <a:latin typeface="Gotham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8527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Agency Leaders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8448" y="5058634"/>
            <a:ext cx="218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Gotham Book"/>
              </a:rPr>
              <a:t>Melissa</a:t>
            </a:r>
            <a:endParaRPr lang="en-US" sz="1800" dirty="0">
              <a:latin typeface="Gotham Book"/>
            </a:endParaRPr>
          </a:p>
        </p:txBody>
      </p:sp>
      <p:pic>
        <p:nvPicPr>
          <p:cNvPr id="1026" name="Picture 2" descr="Rick Rin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21583"/>
            <a:ext cx="2140156" cy="18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7200" y="4661681"/>
            <a:ext cx="214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otham Book"/>
              </a:rPr>
              <a:t>Media</a:t>
            </a:r>
            <a:endParaRPr lang="en-US" sz="2000" b="1" dirty="0">
              <a:solidFill>
                <a:schemeClr val="bg1"/>
              </a:solidFill>
              <a:latin typeface="Gotham Book"/>
            </a:endParaRPr>
          </a:p>
        </p:txBody>
      </p:sp>
      <p:pic>
        <p:nvPicPr>
          <p:cNvPr id="1028" name="Picture 4" descr="Melissa H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26" y="5550836"/>
            <a:ext cx="2140155" cy="18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7200" y="5126851"/>
            <a:ext cx="214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Gotham Book"/>
              </a:rPr>
              <a:t>Rick</a:t>
            </a:r>
            <a:endParaRPr lang="en-US" sz="1800" dirty="0">
              <a:latin typeface="Gotham Book"/>
            </a:endParaRPr>
          </a:p>
        </p:txBody>
      </p:sp>
      <p:pic>
        <p:nvPicPr>
          <p:cNvPr id="1030" name="Picture 6" descr="Gloria Johns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546983"/>
            <a:ext cx="2133600" cy="18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86600" y="466529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otham Book"/>
              </a:rPr>
              <a:t>New Business</a:t>
            </a:r>
            <a:endParaRPr lang="en-US" sz="2000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599" y="5152251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Gotham Book"/>
              </a:rPr>
              <a:t>Gloria</a:t>
            </a:r>
            <a:endParaRPr lang="en-US" sz="1800" dirty="0">
              <a:latin typeface="Gotham Book"/>
            </a:endParaRPr>
          </a:p>
        </p:txBody>
      </p:sp>
      <p:pic>
        <p:nvPicPr>
          <p:cNvPr id="22" name="Picture 2" descr="Jose V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97" y="2590800"/>
            <a:ext cx="2140155" cy="18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de Butch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55830"/>
            <a:ext cx="2134431" cy="186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372600" y="468112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otham Book"/>
              </a:rPr>
              <a:t>Technology</a:t>
            </a:r>
            <a:endParaRPr lang="en-US" sz="2000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73430" y="5152251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Gotham Book"/>
              </a:rPr>
              <a:t>Wade</a:t>
            </a:r>
            <a:endParaRPr lang="en-US" sz="1800" dirty="0">
              <a:latin typeface="Gotham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2396" y="1781194"/>
            <a:ext cx="2140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otham Book"/>
              </a:rPr>
              <a:t>President</a:t>
            </a:r>
            <a:endParaRPr lang="en-US" sz="2000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2397" y="2150695"/>
            <a:ext cx="214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Gotham Book"/>
              </a:rPr>
              <a:t>Jose</a:t>
            </a:r>
            <a:endParaRPr lang="en-US" sz="1800" dirty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1709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afekids.org/assets/images/in-your-area-map-or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6629400" cy="482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7620000" y="3031541"/>
            <a:ext cx="1447800" cy="108325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97" y="2409371"/>
            <a:ext cx="2268903" cy="244039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t0.gstatic.com/images?q=tbn:ANd9GcQhdNwcRuVTnqjcN7tj04D980-Ssha0A_KwCrLq63UTVs1FpfRAF8pzkg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257800"/>
            <a:ext cx="2667000" cy="18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10515600" y="4865292"/>
            <a:ext cx="1598109" cy="170060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543800" y="4114800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38400" y="4789092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375900" y="6500769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9"/>
          <a:stretch/>
        </p:blipFill>
        <p:spPr bwMode="auto">
          <a:xfrm>
            <a:off x="245697" y="1599939"/>
            <a:ext cx="2556605" cy="809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14" y="2221523"/>
            <a:ext cx="2417398" cy="810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43" y="4114800"/>
            <a:ext cx="2207709" cy="80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4572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</a:rPr>
              <a:t>OFFICES:</a:t>
            </a:r>
          </a:p>
        </p:txBody>
      </p:sp>
    </p:spTree>
    <p:extLst>
      <p:ext uri="{BB962C8B-B14F-4D97-AF65-F5344CB8AC3E}">
        <p14:creationId xmlns:p14="http://schemas.microsoft.com/office/powerpoint/2010/main" val="335220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244010" y="990600"/>
            <a:ext cx="7953260" cy="914400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Gotham Book"/>
              </a:rPr>
              <a:t>Agency Profile</a:t>
            </a:r>
            <a:endParaRPr lang="en-US" sz="6000" b="1" dirty="0">
              <a:latin typeface="Gotham Book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0563" y="2328488"/>
            <a:ext cx="11224620" cy="4419243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Advertising &amp; digital agency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43 employees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$</a:t>
            </a:r>
            <a:r>
              <a:rPr lang="en-US" sz="2800" dirty="0" smtClean="0"/>
              <a:t>12 </a:t>
            </a:r>
            <a:r>
              <a:rPr lang="en-US" sz="2800" dirty="0"/>
              <a:t>million in revenue (</a:t>
            </a:r>
            <a:r>
              <a:rPr lang="en-US" sz="2800" dirty="0" smtClean="0"/>
              <a:t>2012)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15 </a:t>
            </a:r>
            <a:r>
              <a:rPr lang="en-US" sz="2800" dirty="0"/>
              <a:t>years in business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Independent, minority-owned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2133600"/>
            <a:ext cx="6202540" cy="284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75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www.pacificsymphony.org/img/Concerts_and_Tickets/acf_2012/kpcc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75" y="3888009"/>
            <a:ext cx="2194059" cy="119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railpros.com/wp-content/uploads/2010/05/Metrolink-Logo_Trai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23" y="3375263"/>
            <a:ext cx="2705924" cy="98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www.bestenergynews.com/images/solar/SD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43" y="2792324"/>
            <a:ext cx="2459717" cy="116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aqmd.gov/conferences/images/socalgas-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80" y="5757732"/>
            <a:ext cx="2206352" cy="140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a1.top40-charts.com/thumb.php?x=342&amp;i=http://top40-charts.com/images/news/20110413130910-oc-fair-log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65" y="4187280"/>
            <a:ext cx="2341948" cy="154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http://media.marketwire.com/attachments/200811/431707_Promerica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" y="1374393"/>
            <a:ext cx="3029880" cy="10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47" y="5866693"/>
            <a:ext cx="20669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509295"/>
            <a:ext cx="1988435" cy="190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322658" y="408352"/>
            <a:ext cx="10778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Sensis’ clients: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  <p:pic>
        <p:nvPicPr>
          <p:cNvPr id="35" name="Picture 2" descr="http://blog.drinkcoba.com/aguasFrescas/wp-content/uploads/2011/11/Coba-Logo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8" y="4400207"/>
            <a:ext cx="21431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4" y="4634793"/>
            <a:ext cx="2286000" cy="1231900"/>
          </a:xfrm>
          <a:prstGeom prst="rect">
            <a:avLst/>
          </a:prstGeom>
        </p:spPr>
      </p:pic>
      <p:pic>
        <p:nvPicPr>
          <p:cNvPr id="38" name="Picture 6" descr="http://www.4-h.org/uploadedImages/Programs/Healthy_Living/UHC_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8" y="3071490"/>
            <a:ext cx="2633451" cy="6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Documents and Settings\Danny Allen\Desktop\FD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99" y="1632482"/>
            <a:ext cx="1697714" cy="69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 descr="http://www.arnellgroup.com/images/press/trevor%20logo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90" y="5797269"/>
            <a:ext cx="2743957" cy="17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www.geek.com/gearlog/images/us-army-logo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24015"/>
            <a:ext cx="1733789" cy="17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http://a0.twimg.com/profile_images/72790378/DHS_cis_WR_at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74" y="1576753"/>
            <a:ext cx="2177361" cy="198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0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aaci.org/wp-content/uploads/sc-family-health-pla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25" y="5857448"/>
            <a:ext cx="2846350" cy="13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photos.prnewswire.com/prn/20120507/LA01687LOGO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041" y="2131499"/>
            <a:ext cx="1974310" cy="21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4-h.org/uploadedImages/Programs/Healthy_Living/UHC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97" y="2323211"/>
            <a:ext cx="2411447" cy="6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0" descr="LAC_VERTICAL_logo_4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25" y="5819870"/>
            <a:ext cx="1124993" cy="157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crowdcheck_logo_lg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1" y="5857448"/>
            <a:ext cx="2354756" cy="1107237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5276" y="5854290"/>
            <a:ext cx="2478565" cy="125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8" descr="http://www.bestenergynews.com/images/solar/SDG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00" y="2149148"/>
            <a:ext cx="2252997" cy="106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86" y="2376503"/>
            <a:ext cx="2397676" cy="115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1" descr="800px-FEMA_logo.sv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521988"/>
            <a:ext cx="1975298" cy="7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 descr="http://www.arnellgroup.com/images/press/trevor%20logo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561" y="3294738"/>
            <a:ext cx="2504650" cy="156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www.adictivomagazine.com/images/photos/photo_0236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29735" r="27333" b="33648"/>
          <a:stretch/>
        </p:blipFill>
        <p:spPr bwMode="auto">
          <a:xfrm>
            <a:off x="3312854" y="3012076"/>
            <a:ext cx="2103050" cy="106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46772" y="4872551"/>
            <a:ext cx="1070702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otham Book"/>
              </a:rPr>
              <a:t>Current Drupal Projects:</a:t>
            </a:r>
            <a:endParaRPr lang="en-US" sz="2400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773" y="1219200"/>
            <a:ext cx="1070702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otham Book"/>
              </a:rPr>
              <a:t>Past Drupal Projects:</a:t>
            </a:r>
            <a:endParaRPr lang="en-US" sz="2400" dirty="0">
              <a:solidFill>
                <a:schemeClr val="bg1"/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63012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2514600"/>
            <a:ext cx="12496800" cy="914400"/>
          </a:xfrm>
        </p:spPr>
        <p:txBody>
          <a:bodyPr/>
          <a:lstStyle/>
          <a:p>
            <a:pPr algn="ctr"/>
            <a:r>
              <a:rPr lang="en-US" sz="12000" dirty="0" smtClean="0">
                <a:latin typeface="Gotham Book"/>
              </a:rPr>
              <a:t>SENSIS: </a:t>
            </a:r>
          </a:p>
          <a:p>
            <a:pPr algn="ctr"/>
            <a:r>
              <a:rPr lang="en-US" sz="12000" dirty="0" smtClean="0">
                <a:latin typeface="Gotham Book"/>
              </a:rPr>
              <a:t>Agile Process</a:t>
            </a:r>
            <a:endParaRPr lang="en-US" sz="12000" dirty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44241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mplementingscrum.com/images/060911-scrum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9988876" cy="35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8" y="4038600"/>
            <a:ext cx="7096609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6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naf Naqe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r="5873"/>
          <a:stretch/>
        </p:blipFill>
        <p:spPr bwMode="auto">
          <a:xfrm>
            <a:off x="7539247" y="4876799"/>
            <a:ext cx="2413946" cy="238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berto Garc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5"/>
          <a:stretch/>
        </p:blipFill>
        <p:spPr bwMode="auto">
          <a:xfrm>
            <a:off x="4395150" y="4901000"/>
            <a:ext cx="2436123" cy="238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ric Hesterm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r="4899"/>
          <a:stretch/>
        </p:blipFill>
        <p:spPr bwMode="auto">
          <a:xfrm>
            <a:off x="4395150" y="2027048"/>
            <a:ext cx="2511188" cy="24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per Semera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7543800" y="2012833"/>
            <a:ext cx="2413946" cy="238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4107" y="4302626"/>
            <a:ext cx="25714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otham Book"/>
              </a:rPr>
              <a:t>Project Manager </a:t>
            </a:r>
            <a:endParaRPr lang="en-US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5150" y="4399540"/>
            <a:ext cx="247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otham Black"/>
              </a:rPr>
              <a:t>Eric</a:t>
            </a:r>
            <a:endParaRPr lang="en-US" sz="2000" b="1" dirty="0">
              <a:solidFill>
                <a:schemeClr val="bg1"/>
              </a:solidFill>
              <a:latin typeface="Gotham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5310" y="4398699"/>
            <a:ext cx="247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otham Black"/>
              </a:rPr>
              <a:t>Piper  </a:t>
            </a:r>
            <a:endParaRPr lang="en-US" sz="2000" b="1" dirty="0">
              <a:solidFill>
                <a:schemeClr val="bg1"/>
              </a:solidFill>
              <a:latin typeface="Gotham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383" y="7275273"/>
            <a:ext cx="247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otham Black"/>
              </a:rPr>
              <a:t>Alberto</a:t>
            </a:r>
            <a:endParaRPr lang="en-US" sz="2000" b="1" dirty="0">
              <a:solidFill>
                <a:schemeClr val="bg1"/>
              </a:solidFill>
              <a:latin typeface="Gotham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9247" y="7230840"/>
            <a:ext cx="247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otham Black"/>
              </a:rPr>
              <a:t>Manaf</a:t>
            </a:r>
            <a:endParaRPr lang="en-US" sz="2000" b="1" dirty="0">
              <a:solidFill>
                <a:schemeClr val="bg1"/>
              </a:solidFill>
              <a:latin typeface="Gotham Black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10287000" y="2038950"/>
            <a:ext cx="566093" cy="238586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>
            <a:off x="10274634" y="4852936"/>
            <a:ext cx="566093" cy="238586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3126475" y="2517200"/>
            <a:ext cx="1114570" cy="4062265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908" y="4798809"/>
            <a:ext cx="231386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otham Book"/>
              </a:rPr>
              <a:t>James</a:t>
            </a:r>
            <a:endParaRPr lang="en-US" dirty="0">
              <a:latin typeface="Gotham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40727" y="2982627"/>
            <a:ext cx="19608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otham Book"/>
              </a:rPr>
              <a:t>Developers (F/E &amp; B/E)</a:t>
            </a:r>
            <a:endParaRPr lang="en-US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53093" y="5822730"/>
            <a:ext cx="25714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otham Book"/>
              </a:rPr>
              <a:t>UX &amp; Design</a:t>
            </a:r>
            <a:endParaRPr lang="en-US" b="1" dirty="0">
              <a:solidFill>
                <a:schemeClr val="bg1"/>
              </a:solidFill>
              <a:latin typeface="Gotham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3770" y="220717"/>
            <a:ext cx="99086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Drupal Projects: Team Structure</a:t>
            </a:r>
            <a:endParaRPr lang="en-US" sz="5200" dirty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  <p:pic>
        <p:nvPicPr>
          <p:cNvPr id="3076" name="Picture 4" descr="http://image17.spreadshirt.com/image-server/v1/compositions/18683016/views/1,width=178,height=178,appearanceId=92/Chicken-Carto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9" y="5245085"/>
            <a:ext cx="259080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7325" y="1036336"/>
            <a:ext cx="11740038" cy="6386934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What is Drupal?</a:t>
            </a:r>
          </a:p>
          <a:p>
            <a:endParaRPr lang="en-US" sz="2400" dirty="0" smtClean="0">
              <a:latin typeface="Gotham Book"/>
            </a:endParaRPr>
          </a:p>
          <a:p>
            <a:pPr marL="457200" indent="-4572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4800" dirty="0">
                <a:latin typeface="Gotham Book"/>
              </a:rPr>
              <a:t>Free, open-source web development platform for online content and user </a:t>
            </a:r>
            <a:r>
              <a:rPr lang="en-US" sz="4800" dirty="0" smtClean="0">
                <a:latin typeface="Gotham Book"/>
              </a:rPr>
              <a:t>communities</a:t>
            </a:r>
            <a:endParaRPr lang="en-US" sz="4800" dirty="0">
              <a:latin typeface="Gotham Book"/>
            </a:endParaRPr>
          </a:p>
          <a:p>
            <a:pPr marL="457200" indent="-45720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4800" dirty="0" smtClean="0">
                <a:latin typeface="Gotham Book"/>
              </a:rPr>
              <a:t>Drupal </a:t>
            </a:r>
            <a:r>
              <a:rPr lang="en-US" sz="4800" dirty="0">
                <a:latin typeface="Gotham Book"/>
              </a:rPr>
              <a:t>is </a:t>
            </a:r>
            <a:r>
              <a:rPr lang="en-US" sz="4800" dirty="0" smtClean="0">
                <a:latin typeface="Gotham Book"/>
              </a:rPr>
              <a:t>maintained </a:t>
            </a:r>
            <a:r>
              <a:rPr lang="en-US" sz="4800" dirty="0">
                <a:latin typeface="Gotham Book"/>
              </a:rPr>
              <a:t>and developed by a community of 630,000+ users and developers. </a:t>
            </a:r>
            <a:endParaRPr lang="en-US" sz="4800" dirty="0" smtClean="0">
              <a:latin typeface="Gotham Book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latin typeface="Gotham Book"/>
            </a:endParaRPr>
          </a:p>
          <a:p>
            <a:endParaRPr lang="en-US" sz="2800" dirty="0">
              <a:latin typeface="Gotham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325" y="7148899"/>
            <a:ext cx="1150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drupal.org/about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899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8600" y="1219200"/>
            <a:ext cx="12192000" cy="914400"/>
          </a:xfrm>
        </p:spPr>
        <p:txBody>
          <a:bodyPr/>
          <a:lstStyle/>
          <a:p>
            <a:r>
              <a:rPr lang="en-US" sz="5400" b="1" dirty="0" smtClean="0"/>
              <a:t>Project Management: Check-In Daily	</a:t>
            </a:r>
            <a:endParaRPr lang="en-US" sz="5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Have I met your expectations today?</a:t>
            </a: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Did you get what you needed (from me)?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Did that actually do what you wanted/need it to do?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What do you want or think you need next?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When do you need that by?</a:t>
            </a:r>
          </a:p>
        </p:txBody>
      </p:sp>
    </p:spTree>
    <p:extLst>
      <p:ext uri="{BB962C8B-B14F-4D97-AF65-F5344CB8AC3E}">
        <p14:creationId xmlns:p14="http://schemas.microsoft.com/office/powerpoint/2010/main" val="1474087052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1143000"/>
            <a:ext cx="12268200" cy="914400"/>
          </a:xfrm>
        </p:spPr>
        <p:txBody>
          <a:bodyPr/>
          <a:lstStyle/>
          <a:p>
            <a:r>
              <a:rPr lang="en-US" sz="5000" b="1" dirty="0" smtClean="0">
                <a:latin typeface="Gotham Book"/>
              </a:rPr>
              <a:t>Drupal Projects at Sensis: The Process</a:t>
            </a:r>
            <a:endParaRPr lang="en-US" sz="5000" b="1" dirty="0">
              <a:latin typeface="Gotham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8700" y="3252857"/>
            <a:ext cx="85725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otham Book"/>
              </a:rPr>
              <a:t>Creation </a:t>
            </a:r>
            <a:r>
              <a:rPr lang="en-US" dirty="0">
                <a:latin typeface="Gotham Book"/>
              </a:rPr>
              <a:t>of </a:t>
            </a:r>
            <a:r>
              <a:rPr lang="en-US" dirty="0" smtClean="0">
                <a:latin typeface="Gotham Book"/>
              </a:rPr>
              <a:t>Project Team </a:t>
            </a:r>
            <a:r>
              <a:rPr lang="en-US" dirty="0">
                <a:latin typeface="Gotham Book"/>
              </a:rPr>
              <a:t>based on best fit of available resources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3300" y="4303271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otham Book"/>
              </a:rPr>
              <a:t>Production </a:t>
            </a:r>
            <a:r>
              <a:rPr lang="en-US" dirty="0">
                <a:latin typeface="Gotham Book"/>
              </a:rPr>
              <a:t>starts </a:t>
            </a:r>
            <a:r>
              <a:rPr lang="en-US" dirty="0" smtClean="0">
                <a:latin typeface="Gotham Book"/>
              </a:rPr>
              <a:t>with Agile  </a:t>
            </a:r>
            <a:endParaRPr lang="en-US" dirty="0">
              <a:latin typeface="Gotham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6273800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otham Book"/>
                <a:sym typeface="Wingdings" pitchFamily="2" charset="2"/>
              </a:rPr>
              <a:t>Sprint 1 Planning Meeting </a:t>
            </a:r>
            <a:endParaRPr lang="en-US" dirty="0">
              <a:latin typeface="Gotham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6000" y="2213486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otham Book"/>
                <a:sym typeface="Wingdings" pitchFamily="2" charset="2"/>
              </a:rPr>
              <a:t>Contract Finalized for Drupal Project</a:t>
            </a:r>
            <a:endParaRPr lang="en-US" dirty="0">
              <a:latin typeface="Gotham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6000" y="5334000"/>
            <a:ext cx="573426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otham Book"/>
                <a:sym typeface="Wingdings" pitchFamily="2" charset="2"/>
              </a:rPr>
              <a:t>Project </a:t>
            </a:r>
            <a:r>
              <a:rPr lang="en-US" dirty="0">
                <a:latin typeface="Gotham Book"/>
                <a:sym typeface="Wingdings" pitchFamily="2" charset="2"/>
              </a:rPr>
              <a:t>is </a:t>
            </a:r>
            <a:r>
              <a:rPr lang="en-US" dirty="0" smtClean="0">
                <a:latin typeface="Gotham Book"/>
                <a:sym typeface="Wingdings" pitchFamily="2" charset="2"/>
              </a:rPr>
              <a:t>divided </a:t>
            </a:r>
            <a:r>
              <a:rPr lang="en-US" dirty="0">
                <a:latin typeface="Gotham Book"/>
                <a:sym typeface="Wingdings" pitchFamily="2" charset="2"/>
              </a:rPr>
              <a:t>into </a:t>
            </a:r>
            <a:r>
              <a:rPr lang="en-US" dirty="0" smtClean="0">
                <a:latin typeface="Gotham Book"/>
                <a:sym typeface="Wingdings" pitchFamily="2" charset="2"/>
              </a:rPr>
              <a:t>sprints </a:t>
            </a:r>
            <a:r>
              <a:rPr lang="en-US" dirty="0">
                <a:latin typeface="Gotham Book"/>
                <a:sym typeface="Wingdings" pitchFamily="2" charset="2"/>
              </a:rPr>
              <a:t>and </a:t>
            </a:r>
            <a:r>
              <a:rPr lang="en-US" dirty="0" smtClean="0">
                <a:latin typeface="Gotham Book"/>
                <a:sym typeface="Wingdings" pitchFamily="2" charset="2"/>
              </a:rPr>
              <a:t>phases </a:t>
            </a:r>
            <a:endParaRPr lang="en-US" dirty="0">
              <a:latin typeface="Gotham Book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607622" y="2763138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2603333" y="3731771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2607622" y="4823837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2607622" y="5843776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858000" y="3581400"/>
            <a:ext cx="3962400" cy="3889290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652764" y="609600"/>
            <a:ext cx="8835215" cy="914400"/>
          </a:xfrm>
        </p:spPr>
        <p:txBody>
          <a:bodyPr/>
          <a:lstStyle/>
          <a:p>
            <a:r>
              <a:rPr lang="en-US" sz="6000" b="1" dirty="0" smtClean="0"/>
              <a:t>Agile Work Flow</a:t>
            </a:r>
            <a:endParaRPr lang="en-US" sz="6000" b="1" dirty="0"/>
          </a:p>
        </p:txBody>
      </p:sp>
      <p:sp>
        <p:nvSpPr>
          <p:cNvPr id="7" name="Oval 6"/>
          <p:cNvSpPr/>
          <p:nvPr/>
        </p:nvSpPr>
        <p:spPr>
          <a:xfrm>
            <a:off x="7070372" y="4407607"/>
            <a:ext cx="3445228" cy="310299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15200" y="4937236"/>
            <a:ext cx="2667000" cy="2562483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01785" y="5498832"/>
            <a:ext cx="2093829" cy="2011774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41771" y="6293343"/>
            <a:ext cx="12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Sprint 1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1771" y="5129500"/>
            <a:ext cx="1279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Sprint 2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9113" y="4567904"/>
            <a:ext cx="1279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Sprint 3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30241" y="3899776"/>
            <a:ext cx="1279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Gotham Book"/>
              </a:rPr>
              <a:t>Sprint ‘N’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Gotham Book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601785" y="2667000"/>
            <a:ext cx="0" cy="381100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15200" y="2667000"/>
            <a:ext cx="0" cy="3465506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70372" y="2667000"/>
            <a:ext cx="0" cy="3307557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0" y="2667000"/>
            <a:ext cx="9172" cy="3006386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643914" y="1833450"/>
            <a:ext cx="2209800" cy="83355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267200" y="1833450"/>
            <a:ext cx="2209800" cy="833550"/>
          </a:xfrm>
          <a:prstGeom prst="roundRect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07786" y="3806498"/>
            <a:ext cx="3507014" cy="3356302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07786" y="1833450"/>
            <a:ext cx="3430814" cy="833550"/>
          </a:xfrm>
          <a:prstGeom prst="round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07787" y="4713676"/>
            <a:ext cx="34816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solidFill>
                  <a:schemeClr val="accent6">
                    <a:lumMod val="75000"/>
                  </a:schemeClr>
                </a:solidFill>
                <a:latin typeface="Goudy Old Style" pitchFamily="18" charset="0"/>
              </a:rPr>
              <a:t>PRODUCT BACKLOG</a:t>
            </a:r>
            <a:endParaRPr lang="en-US" sz="5200" b="1" dirty="0">
              <a:solidFill>
                <a:schemeClr val="accent6">
                  <a:lumMod val="75000"/>
                </a:schemeClr>
              </a:solidFill>
              <a:latin typeface="Goudy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3187" y="1869159"/>
            <a:ext cx="3430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Goudy Old Style" pitchFamily="18" charset="0"/>
              </a:rPr>
              <a:t>GET READY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Goudy Old Style" pitchFamily="18" charset="0"/>
              </a:rPr>
              <a:t>BACKLOG GROOMING</a:t>
            </a:r>
            <a:endParaRPr lang="en-US" sz="1800" b="1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99857" y="1836003"/>
            <a:ext cx="2177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Goudy Old Style" pitchFamily="18" charset="0"/>
              </a:rPr>
              <a:t>REMOVE IMPEDIMENT</a:t>
            </a:r>
            <a:endParaRPr lang="en-US" sz="2400" b="1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6571" y="1896281"/>
            <a:ext cx="2177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Goudy Old Style" pitchFamily="18" charset="0"/>
              </a:rPr>
              <a:t>DONE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Goudy Old Style" pitchFamily="18" charset="0"/>
              </a:rPr>
              <a:t>DELIVER VALUE</a:t>
            </a:r>
            <a:endParaRPr lang="en-US" sz="1800" b="1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425042" y="4937236"/>
            <a:ext cx="2209800" cy="953541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29" idx="2"/>
          </p:cNvCxnSpPr>
          <p:nvPr/>
        </p:nvCxnSpPr>
        <p:spPr>
          <a:xfrm>
            <a:off x="2323193" y="2667000"/>
            <a:ext cx="0" cy="113949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86895" y="214175"/>
            <a:ext cx="8387237" cy="914400"/>
          </a:xfrm>
        </p:spPr>
        <p:txBody>
          <a:bodyPr/>
          <a:lstStyle/>
          <a:p>
            <a:r>
              <a:rPr lang="en-US" sz="3200" b="1" dirty="0" smtClean="0"/>
              <a:t>Drupal Projects at Sensis: The Process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016000" y="4202499"/>
            <a:ext cx="85725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otham Black"/>
              </a:rPr>
              <a:t>Sprint 1 Review = Sprint Retrospective </a:t>
            </a:r>
            <a:endParaRPr lang="en-US" dirty="0">
              <a:latin typeface="Gotham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6000" y="5235364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otham Black"/>
              </a:rPr>
              <a:t>Sprint 2 Planning Meeting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otham 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8700" y="6273800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otham Black"/>
                <a:sym typeface="Wingdings" pitchFamily="2" charset="2"/>
              </a:rPr>
              <a:t>Mid-Point Review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otham 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6000" y="2213486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otham Black"/>
                <a:sym typeface="Wingdings" pitchFamily="2" charset="2"/>
              </a:rPr>
              <a:t>Sprint 1 Planning Meeting</a:t>
            </a:r>
            <a:endParaRPr lang="en-US" dirty="0">
              <a:latin typeface="Gotham Black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607622" y="2739533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2603333" y="3731771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2607622" y="4823837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2607622" y="5843776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603333" y="6709152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67293" y="7132467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Gotham Black"/>
                <a:sym typeface="Wingdings" pitchFamily="2" charset="2"/>
              </a:rPr>
              <a:t>Sprint 2 Review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otham 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8700" y="3252857"/>
            <a:ext cx="85725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otham Black"/>
              </a:rPr>
              <a:t>Mid-Point Review  </a:t>
            </a:r>
            <a:endParaRPr lang="en-US" dirty="0">
              <a:latin typeface="Gotham Black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4953000" y="2303214"/>
            <a:ext cx="457200" cy="1899285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21086" y="2998719"/>
            <a:ext cx="544648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Gotham Black"/>
              </a:rPr>
              <a:t>Sprint 1</a:t>
            </a:r>
            <a:endParaRPr lang="en-US" dirty="0">
              <a:solidFill>
                <a:schemeClr val="accent6"/>
              </a:solidFill>
              <a:latin typeface="Gotham Black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4953000" y="5170327"/>
            <a:ext cx="457200" cy="1899285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31972" y="5886348"/>
            <a:ext cx="544648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Gotham Black"/>
              </a:rPr>
              <a:t>Sprint 2</a:t>
            </a:r>
            <a:endParaRPr lang="en-US" dirty="0">
              <a:solidFill>
                <a:schemeClr val="accent6"/>
              </a:solidFill>
              <a:latin typeface="Gotham Black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2603333" y="1816119"/>
            <a:ext cx="668978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67293" y="1128575"/>
            <a:ext cx="64008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otham Black"/>
                <a:sym typeface="Wingdings" pitchFamily="2" charset="2"/>
              </a:rPr>
              <a:t>Sprint 0 Planning Meeting  </a:t>
            </a:r>
            <a:endParaRPr lang="en-US" dirty="0">
              <a:latin typeface="Gotham Black"/>
            </a:endParaRPr>
          </a:p>
        </p:txBody>
      </p:sp>
      <p:sp>
        <p:nvSpPr>
          <p:cNvPr id="26" name="Right Brace 25"/>
          <p:cNvSpPr/>
          <p:nvPr/>
        </p:nvSpPr>
        <p:spPr>
          <a:xfrm>
            <a:off x="4963886" y="1313834"/>
            <a:ext cx="457200" cy="899652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37200" y="1428905"/>
            <a:ext cx="544648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Gotham Black"/>
              </a:rPr>
              <a:t>Sprint 0</a:t>
            </a:r>
            <a:endParaRPr lang="en-US" dirty="0">
              <a:solidFill>
                <a:schemeClr val="accent6"/>
              </a:solidFill>
              <a:latin typeface="Gotham Blac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80514" y="117844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Gotham Black"/>
              </a:rPr>
              <a:t>Jan. 28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Gotham Black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1371257"/>
            <a:ext cx="2844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40250" y="2450795"/>
            <a:ext cx="2844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80514" y="219711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Gotham Black"/>
              </a:rPr>
              <a:t>Feb. 11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Gotham Black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19022" y="3510161"/>
            <a:ext cx="401641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35436" y="324721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Gotham Black"/>
              </a:rPr>
              <a:t>Feb. 19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Gotham Black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088743" y="4463367"/>
            <a:ext cx="147369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9778" y="4225582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Gotham Black"/>
              </a:rPr>
              <a:t>Feb. 26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Gotham Blac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72829" y="524567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Gotham Black"/>
              </a:rPr>
              <a:t>Feb. 26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Gotham Black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469493" y="5490423"/>
            <a:ext cx="30602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3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5800" y="1066800"/>
            <a:ext cx="10825637" cy="914400"/>
          </a:xfrm>
        </p:spPr>
        <p:txBody>
          <a:bodyPr/>
          <a:lstStyle/>
          <a:p>
            <a:r>
              <a:rPr lang="en-US" sz="6600" b="1" dirty="0" smtClean="0"/>
              <a:t>Sprint Retrospective</a:t>
            </a:r>
            <a:endParaRPr lang="en-US" sz="6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563" y="2328488"/>
            <a:ext cx="11224620" cy="1198483"/>
          </a:xfrm>
        </p:spPr>
        <p:txBody>
          <a:bodyPr/>
          <a:lstStyle/>
          <a:p>
            <a:r>
              <a:rPr lang="en-US" sz="2400" dirty="0" smtClean="0"/>
              <a:t>Good – Bad –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(Could Do) </a:t>
            </a:r>
            <a:r>
              <a:rPr lang="en-US" sz="2400" dirty="0" smtClean="0"/>
              <a:t>Better – Best</a:t>
            </a:r>
          </a:p>
          <a:p>
            <a:r>
              <a:rPr lang="en-US" sz="2400" dirty="0" smtClean="0"/>
              <a:t>Scoring:</a:t>
            </a:r>
          </a:p>
        </p:txBody>
      </p:sp>
      <p:sp>
        <p:nvSpPr>
          <p:cNvPr id="4" name="Hexagon 3"/>
          <p:cNvSpPr/>
          <p:nvPr/>
        </p:nvSpPr>
        <p:spPr>
          <a:xfrm>
            <a:off x="3810000" y="3733800"/>
            <a:ext cx="4191000" cy="3276600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908653" y="3207657"/>
            <a:ext cx="2138837" cy="914400"/>
          </a:xfrm>
          <a:prstGeom prst="rect">
            <a:avLst/>
          </a:prstGeom>
        </p:spPr>
        <p:txBody>
          <a:bodyPr vert="horz"/>
          <a:lstStyle>
            <a:lvl1pPr marL="0" indent="0" algn="l" defTabSz="587822" rtl="0" eaLnBrk="1" latinLnBrk="0" hangingPunct="1">
              <a:spcBef>
                <a:spcPct val="20000"/>
              </a:spcBef>
              <a:buFont typeface="Arial"/>
              <a:buNone/>
              <a:defRPr sz="3600" b="0" i="0" kern="1200" spc="0" baseline="0">
                <a:solidFill>
                  <a:srgbClr val="E46C0A"/>
                </a:solidFill>
                <a:latin typeface="Gotham Black"/>
                <a:ea typeface="+mn-ea"/>
                <a:cs typeface="Gotham Black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Progress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7652657" y="4122057"/>
            <a:ext cx="2138837" cy="914400"/>
          </a:xfrm>
          <a:prstGeom prst="rect">
            <a:avLst/>
          </a:prstGeom>
        </p:spPr>
        <p:txBody>
          <a:bodyPr vert="horz"/>
          <a:lstStyle>
            <a:lvl1pPr marL="0" indent="0" algn="l" defTabSz="587822" rtl="0" eaLnBrk="1" latinLnBrk="0" hangingPunct="1">
              <a:spcBef>
                <a:spcPct val="20000"/>
              </a:spcBef>
              <a:buFont typeface="Arial"/>
              <a:buNone/>
              <a:defRPr sz="3600" b="0" i="0" kern="1200" spc="0" baseline="0">
                <a:solidFill>
                  <a:srgbClr val="E46C0A"/>
                </a:solidFill>
                <a:latin typeface="Gotham Black"/>
                <a:ea typeface="+mn-ea"/>
                <a:cs typeface="Gotham Black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Scope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7670800" y="5936343"/>
            <a:ext cx="3149600" cy="914400"/>
          </a:xfrm>
          <a:prstGeom prst="rect">
            <a:avLst/>
          </a:prstGeom>
        </p:spPr>
        <p:txBody>
          <a:bodyPr vert="horz"/>
          <a:lstStyle>
            <a:lvl1pPr marL="0" indent="0" algn="l" defTabSz="587822" rtl="0" eaLnBrk="1" latinLnBrk="0" hangingPunct="1">
              <a:spcBef>
                <a:spcPct val="20000"/>
              </a:spcBef>
              <a:buFont typeface="Arial"/>
              <a:buNone/>
              <a:defRPr sz="3600" b="0" i="0" kern="1200" spc="0" baseline="0">
                <a:solidFill>
                  <a:srgbClr val="E46C0A"/>
                </a:solidFill>
                <a:latin typeface="Gotham Black"/>
                <a:ea typeface="+mn-ea"/>
                <a:cs typeface="Gotham Black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Client Satisfaction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524000" y="5936343"/>
            <a:ext cx="3149600" cy="914400"/>
          </a:xfrm>
          <a:prstGeom prst="rect">
            <a:avLst/>
          </a:prstGeom>
        </p:spPr>
        <p:txBody>
          <a:bodyPr vert="horz"/>
          <a:lstStyle>
            <a:lvl1pPr marL="0" indent="0" algn="l" defTabSz="587822" rtl="0" eaLnBrk="1" latinLnBrk="0" hangingPunct="1">
              <a:spcBef>
                <a:spcPct val="20000"/>
              </a:spcBef>
              <a:buFont typeface="Arial"/>
              <a:buNone/>
              <a:defRPr sz="3600" b="0" i="0" kern="1200" spc="0" baseline="0">
                <a:solidFill>
                  <a:srgbClr val="E46C0A"/>
                </a:solidFill>
                <a:latin typeface="Gotham Black"/>
                <a:ea typeface="+mn-ea"/>
                <a:cs typeface="Gotham Black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Team Satisfaction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872367" y="7010400"/>
            <a:ext cx="2138837" cy="914400"/>
          </a:xfrm>
          <a:prstGeom prst="rect">
            <a:avLst/>
          </a:prstGeom>
        </p:spPr>
        <p:txBody>
          <a:bodyPr vert="horz"/>
          <a:lstStyle>
            <a:lvl1pPr marL="0" indent="0" algn="l" defTabSz="587822" rtl="0" eaLnBrk="1" latinLnBrk="0" hangingPunct="1">
              <a:spcBef>
                <a:spcPct val="20000"/>
              </a:spcBef>
              <a:buFont typeface="Arial"/>
              <a:buNone/>
              <a:defRPr sz="3600" b="0" i="0" kern="1200" spc="0" baseline="0">
                <a:solidFill>
                  <a:srgbClr val="E46C0A"/>
                </a:solidFill>
                <a:latin typeface="Gotham Black"/>
                <a:ea typeface="+mn-ea"/>
                <a:cs typeface="Gotham Black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Quality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821421" y="4085771"/>
            <a:ext cx="1674380" cy="914400"/>
          </a:xfrm>
          <a:prstGeom prst="rect">
            <a:avLst/>
          </a:prstGeom>
        </p:spPr>
        <p:txBody>
          <a:bodyPr vert="horz"/>
          <a:lstStyle>
            <a:lvl1pPr marL="0" indent="0" algn="l" defTabSz="587822" rtl="0" eaLnBrk="1" latinLnBrk="0" hangingPunct="1">
              <a:spcBef>
                <a:spcPct val="20000"/>
              </a:spcBef>
              <a:buFont typeface="Arial"/>
              <a:buNone/>
              <a:defRPr sz="3600" b="0" i="0" kern="1200" spc="0" baseline="0">
                <a:solidFill>
                  <a:srgbClr val="E46C0A"/>
                </a:solidFill>
                <a:latin typeface="Gotham Black"/>
                <a:ea typeface="+mn-ea"/>
                <a:cs typeface="Gotham Black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Schedule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447800" y="1752600"/>
            <a:ext cx="9760750" cy="1111251"/>
          </a:xfrm>
        </p:spPr>
        <p:txBody>
          <a:bodyPr/>
          <a:lstStyle/>
          <a:p>
            <a:pPr algn="l"/>
            <a:r>
              <a:rPr lang="en-US" sz="12000" b="1" dirty="0" smtClean="0"/>
              <a:t>Past Drupal Projects at Sensis</a:t>
            </a:r>
            <a:endParaRPr lang="en-US" sz="12000" b="1" dirty="0"/>
          </a:p>
        </p:txBody>
      </p:sp>
    </p:spTree>
    <p:extLst>
      <p:ext uri="{BB962C8B-B14F-4D97-AF65-F5344CB8AC3E}">
        <p14:creationId xmlns:p14="http://schemas.microsoft.com/office/powerpoint/2010/main" val="200803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1828800"/>
            <a:ext cx="5238099" cy="2556177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90600" y="762000"/>
            <a:ext cx="11430001" cy="914400"/>
          </a:xfrm>
        </p:spPr>
        <p:txBody>
          <a:bodyPr/>
          <a:lstStyle/>
          <a:p>
            <a:r>
              <a:rPr lang="en-US" sz="6000" b="1" dirty="0" smtClean="0"/>
              <a:t>Past Drupal Projects at Sensis</a:t>
            </a:r>
            <a:endParaRPr lang="en-US" sz="6000" b="1" dirty="0"/>
          </a:p>
        </p:txBody>
      </p:sp>
      <p:pic>
        <p:nvPicPr>
          <p:cNvPr id="19" name="Picture 2" descr="http://www.logotypes101.com/logos/391/969C4410F9FFEC3F5A56A4BB7E8291CE/Sempra_Energy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1" b="19041"/>
          <a:stretch/>
        </p:blipFill>
        <p:spPr bwMode="auto">
          <a:xfrm>
            <a:off x="3519714" y="2029248"/>
            <a:ext cx="2524155" cy="17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www.4-h.org/uploadedImages/Programs/Healthy_Living/UHC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56107"/>
            <a:ext cx="2633451" cy="6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photos.prnewswire.com/prn/20120507/LA01687LOGO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00703" y="2025623"/>
            <a:ext cx="1974310" cy="21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0" descr="LAC_VERTICAL_logo_4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823629"/>
            <a:ext cx="1400697" cy="195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2506723"/>
            <a:ext cx="251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2400" dirty="0">
                <a:latin typeface="Gotham Book"/>
              </a:rPr>
              <a:t>Microsite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0085" y="5171876"/>
            <a:ext cx="2503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2400" dirty="0">
                <a:latin typeface="Gotham Book"/>
              </a:rPr>
              <a:t>Mobile Website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0" y="2590800"/>
            <a:ext cx="2942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2400" dirty="0">
                <a:latin typeface="Gotham Book"/>
              </a:rPr>
              <a:t>Website Redesign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83399" y="5698639"/>
            <a:ext cx="3229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otham Book"/>
              </a:rPr>
              <a:t>Microsite</a:t>
            </a:r>
            <a:endParaRPr lang="en-US" dirty="0">
              <a:latin typeface="Gotham Book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8000" y="1812314"/>
            <a:ext cx="5238099" cy="2556177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219200" y="4597589"/>
            <a:ext cx="5238099" cy="2556177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857999" y="4597589"/>
            <a:ext cx="5238099" cy="2556177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Objective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Gotham Black"/>
              </a:rPr>
              <a:t>Create a microsite showcasing major renewable energy technologies in consumer-friendly terms, in addition to displaying Sempra's own involvement in renewable energy initiatives.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0" y="1143000"/>
            <a:ext cx="12801600" cy="596624"/>
          </a:xfrm>
        </p:spPr>
        <p:txBody>
          <a:bodyPr/>
          <a:lstStyle/>
          <a:p>
            <a:pPr algn="ctr"/>
            <a:r>
              <a:rPr lang="en-US" sz="5400" b="1" dirty="0" smtClean="0"/>
              <a:t>Sempra Energy: Microsite Design</a:t>
            </a:r>
            <a:endParaRPr lang="en-US" sz="5400" b="1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Solution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: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Gotham Black"/>
            </a:endParaRP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75" y="3124200"/>
            <a:ext cx="4990133" cy="437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0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Objective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: </a:t>
            </a:r>
          </a:p>
          <a:p>
            <a:pPr marL="0" indent="0">
              <a:buNone/>
            </a:pPr>
            <a:r>
              <a:rPr lang="en-US" dirty="0" smtClean="0">
                <a:latin typeface="Gotham Black"/>
              </a:rPr>
              <a:t>Tasked </a:t>
            </a:r>
            <a:r>
              <a:rPr lang="en-US" dirty="0">
                <a:latin typeface="Gotham Black"/>
              </a:rPr>
              <a:t>with creating a bilingual mobile site for United Healthcare we developed a means for easily finding common healthful related content as well as convenient health care guidance.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0563" y="1066800"/>
            <a:ext cx="11587637" cy="596624"/>
          </a:xfrm>
        </p:spPr>
        <p:txBody>
          <a:bodyPr/>
          <a:lstStyle/>
          <a:p>
            <a:r>
              <a:rPr lang="en-US" sz="5400" b="1" dirty="0" smtClean="0"/>
              <a:t>United Healthcare: Mobile Website</a:t>
            </a:r>
            <a:endParaRPr lang="en-US" sz="54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605815" y="2455333"/>
            <a:ext cx="5582611" cy="592667"/>
          </a:xfrm>
        </p:spPr>
        <p:txBody>
          <a:bodyPr/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Solution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: 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29197"/>
            <a:ext cx="5486400" cy="473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1641" y="3244096"/>
            <a:ext cx="290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lack"/>
              </a:rPr>
              <a:t>m.uhclatino.com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41425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801" y="914400"/>
            <a:ext cx="12191999" cy="914400"/>
          </a:xfrm>
        </p:spPr>
        <p:txBody>
          <a:bodyPr/>
          <a:lstStyle/>
          <a:p>
            <a:r>
              <a:rPr lang="en-US" sz="5400" b="1" dirty="0"/>
              <a:t>United Healthcare: Mobile Website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6477000" cy="529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2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325" y="1295400"/>
            <a:ext cx="11521440" cy="1070504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accent2">
                    <a:lumMod val="50000"/>
                  </a:schemeClr>
                </a:solidFill>
                <a:latin typeface="Gotham Book"/>
              </a:rPr>
              <a:t>Drupal Market Share  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Gotham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1273" y="2743200"/>
            <a:ext cx="7132320" cy="3962400"/>
          </a:xfrm>
        </p:spPr>
        <p:txBody>
          <a:bodyPr/>
          <a:lstStyle/>
          <a:p>
            <a:r>
              <a:rPr lang="en-US" sz="2800" dirty="0" smtClean="0">
                <a:latin typeface="Gotham Book"/>
              </a:rPr>
              <a:t>Drupal is used by 7.2% of all the websites whose content management system we know. </a:t>
            </a:r>
          </a:p>
          <a:p>
            <a:pPr lvl="1"/>
            <a:r>
              <a:rPr lang="en-US" sz="2400" dirty="0" smtClean="0">
                <a:latin typeface="Gotham Book"/>
              </a:rPr>
              <a:t>This is 2.3% of all websites.</a:t>
            </a:r>
          </a:p>
          <a:p>
            <a:endParaRPr lang="en-US" sz="2900" dirty="0" smtClean="0">
              <a:latin typeface="Gotham Book"/>
            </a:endParaRPr>
          </a:p>
          <a:p>
            <a:r>
              <a:rPr lang="en-US" sz="2900" dirty="0" smtClean="0">
                <a:latin typeface="Gotham Book"/>
              </a:rPr>
              <a:t>Drupal is used by 24% of government and public sector websites.</a:t>
            </a:r>
          </a:p>
          <a:p>
            <a:endParaRPr lang="en-US" sz="3200" dirty="0">
              <a:latin typeface="Gotham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7325" y="7010400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Sources: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w3techs.com/technologies/details/cm-drupal/all/all</a:t>
            </a:r>
            <a:endParaRPr lang="en-US" sz="1200" dirty="0" smtClean="0"/>
          </a:p>
          <a:p>
            <a:r>
              <a:rPr lang="en-US" sz="1200" dirty="0"/>
              <a:t>	</a:t>
            </a:r>
            <a:r>
              <a:rPr lang="en-US" sz="1200" dirty="0">
                <a:hlinkClick r:id="rId4"/>
              </a:rPr>
              <a:t>http://blog.pixelcrayons.com/wordpress/drupal-popular-among-government-wordpress-among-masses-whats-cooking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</a:p>
          <a:p>
            <a:endParaRPr lang="en-US" sz="12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992739"/>
              </p:ext>
            </p:extLst>
          </p:nvPr>
        </p:nvGraphicFramePr>
        <p:xfrm>
          <a:off x="7541525" y="2819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67000"/>
            <a:ext cx="540430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08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83820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801" y="914400"/>
            <a:ext cx="12191999" cy="914400"/>
          </a:xfrm>
        </p:spPr>
        <p:txBody>
          <a:bodyPr/>
          <a:lstStyle/>
          <a:p>
            <a:r>
              <a:rPr lang="en-US" sz="5400" b="1" dirty="0"/>
              <a:t>United Healthcare: Mobile Website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Objective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Gotham Black"/>
              </a:rPr>
              <a:t>L</a:t>
            </a:r>
            <a:r>
              <a:rPr lang="en-US" dirty="0" smtClean="0">
                <a:latin typeface="Gotham Black"/>
              </a:rPr>
              <a:t>aunch </a:t>
            </a:r>
            <a:r>
              <a:rPr lang="en-US" dirty="0">
                <a:latin typeface="Gotham Black"/>
              </a:rPr>
              <a:t>a site that introduced its unique mission to serve the academic needs of bilingual students.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1000" y="1066800"/>
            <a:ext cx="12192000" cy="914400"/>
          </a:xfrm>
        </p:spPr>
        <p:txBody>
          <a:bodyPr/>
          <a:lstStyle/>
          <a:p>
            <a:r>
              <a:rPr lang="en-US" sz="5400" b="1" dirty="0" err="1" smtClean="0">
                <a:solidFill>
                  <a:schemeClr val="accent2">
                    <a:lumMod val="50000"/>
                  </a:schemeClr>
                </a:solidFill>
              </a:rPr>
              <a:t>Ameritas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</a:rPr>
              <a:t>College: Website Redesign</a:t>
            </a:r>
            <a:endParaRPr lang="en-US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Solution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otham Black"/>
              </a:rPr>
              <a:t>: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Gotham Black"/>
            </a:endParaRPr>
          </a:p>
          <a:p>
            <a:pPr marL="0" indent="0">
              <a:buNone/>
            </a:pPr>
            <a:r>
              <a:rPr lang="en-US" dirty="0" smtClean="0">
                <a:latin typeface="Gotham Black"/>
              </a:rPr>
              <a:t>To best represent the nurturing environment of </a:t>
            </a:r>
            <a:r>
              <a:rPr lang="en-US" dirty="0" err="1" smtClean="0">
                <a:latin typeface="Gotham Black"/>
              </a:rPr>
              <a:t>Ameritas</a:t>
            </a:r>
            <a:r>
              <a:rPr lang="en-US" dirty="0" smtClean="0">
                <a:latin typeface="Gotham Black"/>
              </a:rPr>
              <a:t> College, we </a:t>
            </a:r>
            <a:r>
              <a:rPr lang="en-US" dirty="0">
                <a:latin typeface="Gotham Black"/>
              </a:rPr>
              <a:t>built a site that emphasized the support structures available to potential students, from registration, enrollment, financial aid, and academic assistance.</a:t>
            </a:r>
          </a:p>
        </p:txBody>
      </p:sp>
    </p:spTree>
    <p:extLst>
      <p:ext uri="{BB962C8B-B14F-4D97-AF65-F5344CB8AC3E}">
        <p14:creationId xmlns:p14="http://schemas.microsoft.com/office/powerpoint/2010/main" val="5291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310880" y="4325390"/>
            <a:ext cx="3566160" cy="302690"/>
          </a:xfrm>
        </p:spPr>
        <p:txBody>
          <a:bodyPr/>
          <a:lstStyle/>
          <a:p>
            <a:r>
              <a:rPr lang="en-US" sz="1200" b="1" dirty="0" smtClean="0"/>
              <a:t>Website Redesign &amp; CMS Integration</a:t>
            </a:r>
            <a:endParaRPr lang="en-US" sz="1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200" b="1" dirty="0" smtClean="0"/>
              <a:t>Ameritas College / Brand University</a:t>
            </a:r>
            <a:endParaRPr lang="en-US" sz="1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9460" y="2460886"/>
            <a:ext cx="5923723" cy="370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381000" y="1066800"/>
            <a:ext cx="12192000" cy="596624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err="1" smtClean="0">
                <a:solidFill>
                  <a:schemeClr val="accent2">
                    <a:lumMod val="50000"/>
                  </a:schemeClr>
                </a:solidFill>
              </a:rPr>
              <a:t>Ameritas</a:t>
            </a:r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</a:rPr>
              <a:t> College: Website Redesign</a:t>
            </a:r>
            <a:endParaRPr lang="en-US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310880" y="4325390"/>
            <a:ext cx="3566160" cy="302690"/>
          </a:xfrm>
        </p:spPr>
        <p:txBody>
          <a:bodyPr/>
          <a:lstStyle/>
          <a:p>
            <a:r>
              <a:rPr lang="en-US" sz="1200" b="1" dirty="0" smtClean="0"/>
              <a:t>Website Redesign &amp; CMS Integration</a:t>
            </a:r>
            <a:endParaRPr lang="en-US" sz="1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200" b="1" dirty="0" smtClean="0"/>
              <a:t>L.A. Care Health Plan</a:t>
            </a:r>
            <a:endParaRPr lang="en-US" sz="1200" b="1" dirty="0"/>
          </a:p>
        </p:txBody>
      </p:sp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152" y="2436408"/>
            <a:ext cx="5936105" cy="37596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381000" y="1066800"/>
            <a:ext cx="12192000" cy="596624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L.A. Care Health Plan D5 to D7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5964" y="851338"/>
            <a:ext cx="4036035" cy="914400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</a:rPr>
              <a:t>L.A. Care DUALS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563" y="2598737"/>
            <a:ext cx="3891436" cy="4791640"/>
          </a:xfrm>
        </p:spPr>
        <p:txBody>
          <a:bodyPr/>
          <a:lstStyle/>
          <a:p>
            <a:r>
              <a:rPr lang="en-US" sz="2400" u="sng" dirty="0" smtClean="0">
                <a:solidFill>
                  <a:schemeClr val="accent6"/>
                </a:solidFill>
              </a:rPr>
              <a:t>About the Company:</a:t>
            </a:r>
          </a:p>
          <a:p>
            <a:pPr marL="0" indent="0">
              <a:buNone/>
            </a:pPr>
            <a:r>
              <a:rPr lang="en-US" sz="2400" dirty="0" smtClean="0"/>
              <a:t>L.A. Care is the nation’s largest health care management company with over 1 million members</a:t>
            </a:r>
          </a:p>
          <a:p>
            <a:r>
              <a:rPr lang="en-US" sz="2400" u="sng" dirty="0" smtClean="0">
                <a:solidFill>
                  <a:schemeClr val="accent6"/>
                </a:solidFill>
              </a:rPr>
              <a:t>Objective: </a:t>
            </a:r>
          </a:p>
          <a:p>
            <a:pPr marL="0" indent="0">
              <a:buNone/>
            </a:pPr>
            <a:r>
              <a:rPr lang="en-US" sz="2400" dirty="0"/>
              <a:t>C</a:t>
            </a:r>
            <a:r>
              <a:rPr lang="en-US" sz="2400" dirty="0" smtClean="0"/>
              <a:t>reate a microsite to educate the community and healthcare providers in L.A. counties to Duals, a new L.A. Care health plan 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38200"/>
            <a:ext cx="7859851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511705"/>
            <a:ext cx="7859851" cy="294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1999" y="304800"/>
            <a:ext cx="7859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Gotham Book"/>
              </a:rPr>
              <a:t>http://duals.lacare.org/</a:t>
            </a:r>
          </a:p>
        </p:txBody>
      </p:sp>
    </p:spTree>
    <p:extLst>
      <p:ext uri="{BB962C8B-B14F-4D97-AF65-F5344CB8AC3E}">
        <p14:creationId xmlns:p14="http://schemas.microsoft.com/office/powerpoint/2010/main" val="40858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305800" y="2971800"/>
            <a:ext cx="3566160" cy="302690"/>
          </a:xfrm>
        </p:spPr>
        <p:txBody>
          <a:bodyPr/>
          <a:lstStyle/>
          <a:p>
            <a:r>
              <a:rPr lang="en-US" sz="4000" b="1" dirty="0" smtClean="0"/>
              <a:t>Website Redesign &amp; CMS Integration</a:t>
            </a:r>
            <a:endParaRPr lang="en-US" sz="4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382000" y="5715000"/>
            <a:ext cx="3566160" cy="302690"/>
          </a:xfrm>
        </p:spPr>
        <p:txBody>
          <a:bodyPr/>
          <a:lstStyle/>
          <a:p>
            <a:r>
              <a:rPr lang="en-US" sz="4000" b="1" dirty="0" smtClean="0"/>
              <a:t>San Diego Gas &amp; Electric</a:t>
            </a:r>
            <a:endParaRPr lang="en-US" sz="4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04" y="2467246"/>
            <a:ext cx="5954385" cy="370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2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229600" y="3505200"/>
            <a:ext cx="3566160" cy="302690"/>
          </a:xfrm>
        </p:spPr>
        <p:txBody>
          <a:bodyPr/>
          <a:lstStyle/>
          <a:p>
            <a:r>
              <a:rPr lang="en-US" sz="4000" b="1" dirty="0" smtClean="0"/>
              <a:t>Website Redesign</a:t>
            </a:r>
            <a:endParaRPr lang="en-US" sz="4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305800" y="5105400"/>
            <a:ext cx="3566160" cy="302690"/>
          </a:xfrm>
        </p:spPr>
        <p:txBody>
          <a:bodyPr/>
          <a:lstStyle/>
          <a:p>
            <a:r>
              <a:rPr lang="en-US" sz="4000" b="1" dirty="0" smtClean="0"/>
              <a:t>FEMA</a:t>
            </a:r>
            <a:endParaRPr lang="en-US" sz="4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1722" y="2462810"/>
            <a:ext cx="5923721" cy="371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4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209280" y="2895600"/>
            <a:ext cx="3566160" cy="302690"/>
          </a:xfrm>
        </p:spPr>
        <p:txBody>
          <a:bodyPr/>
          <a:lstStyle/>
          <a:p>
            <a:r>
              <a:rPr lang="en-US" sz="4400" b="1" dirty="0" smtClean="0"/>
              <a:t>Website Redesign &amp; CMS Integration</a:t>
            </a:r>
            <a:endParaRPr lang="en-US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09280" y="6027000"/>
            <a:ext cx="4096327" cy="302690"/>
          </a:xfrm>
        </p:spPr>
        <p:txBody>
          <a:bodyPr/>
          <a:lstStyle/>
          <a:p>
            <a:r>
              <a:rPr lang="en-US" sz="4400" b="1" dirty="0" smtClean="0"/>
              <a:t>Association of Hispanic Advertising Agencies</a:t>
            </a:r>
            <a:endParaRPr lang="en-US" sz="4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3507" y="2449308"/>
            <a:ext cx="5994518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4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214535" y="2895600"/>
            <a:ext cx="3566160" cy="302690"/>
          </a:xfrm>
        </p:spPr>
        <p:txBody>
          <a:bodyPr/>
          <a:lstStyle/>
          <a:p>
            <a:r>
              <a:rPr lang="en-US" sz="4400" b="1" dirty="0" smtClean="0"/>
              <a:t>Website Design &amp; CMS Integration</a:t>
            </a:r>
            <a:endParaRPr lang="en-US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09280" y="5715000"/>
            <a:ext cx="3566160" cy="302690"/>
          </a:xfrm>
        </p:spPr>
        <p:txBody>
          <a:bodyPr/>
          <a:lstStyle/>
          <a:p>
            <a:r>
              <a:rPr lang="en-US" sz="4400" b="1" dirty="0" smtClean="0"/>
              <a:t>Cooperative of American Physicians</a:t>
            </a:r>
            <a:endParaRPr lang="en-US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7247" y="2452563"/>
            <a:ext cx="5999983" cy="373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0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209280" y="2895600"/>
            <a:ext cx="3566160" cy="302690"/>
          </a:xfrm>
        </p:spPr>
        <p:txBody>
          <a:bodyPr/>
          <a:lstStyle/>
          <a:p>
            <a:r>
              <a:rPr lang="en-US" sz="4400" b="1" dirty="0" smtClean="0"/>
              <a:t>Website Design &amp; CMS Integration</a:t>
            </a:r>
            <a:endParaRPr lang="en-US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09280" y="5410200"/>
            <a:ext cx="3566160" cy="302690"/>
          </a:xfrm>
        </p:spPr>
        <p:txBody>
          <a:bodyPr/>
          <a:lstStyle/>
          <a:p>
            <a:r>
              <a:rPr lang="en-US" sz="4400" b="1" dirty="0" smtClean="0"/>
              <a:t>The Trevor Project</a:t>
            </a:r>
            <a:endParaRPr lang="en-US" sz="44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1543" y="2484990"/>
            <a:ext cx="5512400" cy="366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89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81200" y="1356563"/>
            <a:ext cx="10668000" cy="6386934"/>
          </a:xfrm>
        </p:spPr>
        <p:txBody>
          <a:bodyPr/>
          <a:lstStyle/>
          <a:p>
            <a:r>
              <a:rPr lang="en-US" sz="6600" b="1" dirty="0" smtClean="0">
                <a:latin typeface="Gotham Book"/>
              </a:rPr>
              <a:t>Open-Source </a:t>
            </a:r>
          </a:p>
          <a:p>
            <a:endParaRPr lang="en-US" sz="800" dirty="0" smtClean="0">
              <a:latin typeface="Gotham Book"/>
            </a:endParaRPr>
          </a:p>
          <a:p>
            <a:endParaRPr lang="en-US" sz="800" dirty="0">
              <a:latin typeface="Gotham Book"/>
            </a:endParaRPr>
          </a:p>
          <a:p>
            <a:endParaRPr lang="en-US" sz="5400" dirty="0" smtClean="0">
              <a:latin typeface="Gotham Book"/>
            </a:endParaRPr>
          </a:p>
          <a:p>
            <a:r>
              <a:rPr lang="en-US" sz="5400" dirty="0" smtClean="0">
                <a:latin typeface="Gotham Book"/>
              </a:rPr>
              <a:t>Drupal </a:t>
            </a:r>
            <a:r>
              <a:rPr lang="en-US" sz="5400" dirty="0">
                <a:latin typeface="Gotham Book"/>
              </a:rPr>
              <a:t>was </a:t>
            </a:r>
            <a:r>
              <a:rPr lang="en-US" sz="5400" dirty="0" smtClean="0">
                <a:latin typeface="Gotham Book"/>
              </a:rPr>
              <a:t>created and released </a:t>
            </a:r>
            <a:r>
              <a:rPr lang="en-US" sz="5400" dirty="0">
                <a:latin typeface="Gotham Book"/>
              </a:rPr>
              <a:t>as open-source software under the GNU Public License. </a:t>
            </a:r>
            <a:endParaRPr lang="en-US" sz="5400" dirty="0" smtClean="0">
              <a:latin typeface="Gotham Book"/>
            </a:endParaRPr>
          </a:p>
          <a:p>
            <a:endParaRPr lang="en-US" sz="400" dirty="0" smtClean="0"/>
          </a:p>
          <a:p>
            <a:endParaRPr lang="en-US" sz="400" dirty="0"/>
          </a:p>
          <a:p>
            <a:endParaRPr lang="en-US" sz="400" dirty="0" smtClean="0"/>
          </a:p>
          <a:p>
            <a:endParaRPr lang="en-US" sz="400" dirty="0" smtClean="0"/>
          </a:p>
        </p:txBody>
      </p:sp>
      <p:pic>
        <p:nvPicPr>
          <p:cNvPr id="13314" name="Picture 2" descr="Drupal is o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7" y="1960178"/>
            <a:ext cx="1313268" cy="15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6553200" y="668739"/>
            <a:ext cx="4326761" cy="826464"/>
          </a:xfrm>
          <a:prstGeom prst="rect">
            <a:avLst/>
          </a:prstGeom>
        </p:spPr>
        <p:txBody>
          <a:bodyPr/>
          <a:lstStyle>
            <a:lvl1pPr marL="440867" indent="-440867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5211" indent="-367389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955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77" indent="-293911" algn="l" defTabSz="587822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45199" indent="-293911" algn="l" defTabSz="587822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3021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0843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08665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96487" indent="-293911" algn="l" defTabSz="587822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b="1" dirty="0" smtClean="0">
                <a:solidFill>
                  <a:schemeClr val="accent6"/>
                </a:solidFill>
                <a:latin typeface="Gotham Book"/>
              </a:rPr>
              <a:t>Why Drupal?</a:t>
            </a:r>
            <a:endParaRPr lang="en-US" sz="2800" b="1" dirty="0">
              <a:solidFill>
                <a:schemeClr val="accent6"/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77367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229600" y="2971800"/>
            <a:ext cx="3566160" cy="302690"/>
          </a:xfrm>
        </p:spPr>
        <p:txBody>
          <a:bodyPr/>
          <a:lstStyle/>
          <a:p>
            <a:r>
              <a:rPr lang="en-US" sz="4400" b="1" dirty="0"/>
              <a:t>Website Design &amp; CMS Integration</a:t>
            </a:r>
          </a:p>
          <a:p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305800" y="5029200"/>
            <a:ext cx="3566160" cy="302690"/>
          </a:xfrm>
        </p:spPr>
        <p:txBody>
          <a:bodyPr/>
          <a:lstStyle/>
          <a:p>
            <a:r>
              <a:rPr lang="en-US" sz="4400" b="1" dirty="0" smtClean="0"/>
              <a:t>Versailles</a:t>
            </a:r>
            <a:endParaRPr lang="en-US" sz="4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6205" y="2479692"/>
            <a:ext cx="5925452" cy="368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0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5800" y="1828800"/>
            <a:ext cx="11173305" cy="6386934"/>
          </a:xfrm>
        </p:spPr>
        <p:txBody>
          <a:bodyPr/>
          <a:lstStyle/>
          <a:p>
            <a:pPr algn="l"/>
            <a:r>
              <a:rPr lang="en-US" sz="6000" b="1" dirty="0">
                <a:solidFill>
                  <a:schemeClr val="tx1"/>
                </a:solidFill>
                <a:latin typeface="Gotham Book"/>
              </a:rPr>
              <a:t>Connect with </a:t>
            </a:r>
            <a:r>
              <a:rPr lang="en-US" sz="6000" b="1" dirty="0" smtClean="0">
                <a:solidFill>
                  <a:schemeClr val="tx1"/>
                </a:solidFill>
                <a:latin typeface="Gotham Book"/>
              </a:rPr>
              <a:t>Sensis:</a:t>
            </a:r>
            <a:endParaRPr lang="en-US" sz="6000" b="1" dirty="0">
              <a:solidFill>
                <a:schemeClr val="tx1"/>
              </a:solidFill>
              <a:latin typeface="Gotham Book"/>
            </a:endParaRPr>
          </a:p>
          <a:p>
            <a:endParaRPr lang="en-US" sz="800" b="1" dirty="0">
              <a:latin typeface="Gotham Book"/>
            </a:endParaRPr>
          </a:p>
          <a:p>
            <a:pPr algn="l"/>
            <a:r>
              <a:rPr lang="en-US" sz="2800" dirty="0" smtClean="0">
                <a:latin typeface="Gotham Book"/>
              </a:rPr>
              <a:t>Facebook</a:t>
            </a:r>
            <a:r>
              <a:rPr lang="en-US" sz="2800" dirty="0">
                <a:latin typeface="Gotham Book"/>
              </a:rPr>
              <a:t>	 </a:t>
            </a:r>
            <a:r>
              <a:rPr lang="en-US" sz="2800" dirty="0" smtClean="0">
                <a:latin typeface="Gotham Book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Gotham Book"/>
              </a:rPr>
              <a:t>facebook.com/</a:t>
            </a:r>
            <a:r>
              <a:rPr lang="en-US" sz="2800" dirty="0" err="1" smtClean="0">
                <a:latin typeface="Gotham Book"/>
              </a:rPr>
              <a:t>sensisagency</a:t>
            </a:r>
            <a:r>
              <a:rPr lang="en-US" sz="2800" dirty="0" smtClean="0">
                <a:latin typeface="Gotham Book"/>
              </a:rPr>
              <a:t> </a:t>
            </a:r>
            <a:r>
              <a:rPr lang="en-US" sz="2800" dirty="0">
                <a:latin typeface="Gotham Book"/>
              </a:rPr>
              <a:t/>
            </a:r>
            <a:br>
              <a:rPr lang="en-US" sz="2800" dirty="0">
                <a:latin typeface="Gotham Book"/>
              </a:rPr>
            </a:br>
            <a:r>
              <a:rPr lang="en-US" sz="2800" dirty="0">
                <a:latin typeface="Gotham Book"/>
              </a:rPr>
              <a:t>Twitter 			</a:t>
            </a:r>
            <a:r>
              <a:rPr lang="en-US" sz="2800" dirty="0" smtClean="0">
                <a:solidFill>
                  <a:schemeClr val="tx1"/>
                </a:solidFill>
                <a:latin typeface="Gotham Book"/>
              </a:rPr>
              <a:t>twitter.com/</a:t>
            </a:r>
            <a:r>
              <a:rPr lang="en-US" sz="2800" dirty="0" err="1" smtClean="0">
                <a:latin typeface="Gotham Book"/>
              </a:rPr>
              <a:t>sensisagency</a:t>
            </a:r>
            <a:r>
              <a:rPr lang="en-US" sz="2800" dirty="0" smtClean="0">
                <a:latin typeface="Gotham Book"/>
              </a:rPr>
              <a:t>  </a:t>
            </a:r>
          </a:p>
          <a:p>
            <a:pPr algn="l"/>
            <a:r>
              <a:rPr lang="en-US" sz="2800" dirty="0" smtClean="0">
                <a:latin typeface="Gotham Book"/>
              </a:rPr>
              <a:t>YouTube </a:t>
            </a:r>
            <a:r>
              <a:rPr lang="en-US" sz="2800" dirty="0">
                <a:latin typeface="Gotham Book"/>
              </a:rPr>
              <a:t>		</a:t>
            </a:r>
            <a:r>
              <a:rPr lang="en-US" sz="2800" dirty="0" smtClean="0">
                <a:solidFill>
                  <a:schemeClr val="tx1"/>
                </a:solidFill>
                <a:latin typeface="Gotham Book"/>
              </a:rPr>
              <a:t>youtube.com/</a:t>
            </a:r>
            <a:r>
              <a:rPr lang="en-US" sz="2800" dirty="0" err="1" smtClean="0">
                <a:latin typeface="Gotham Book"/>
              </a:rPr>
              <a:t>sensisagency</a:t>
            </a:r>
            <a:r>
              <a:rPr lang="en-US" sz="2800" dirty="0" smtClean="0">
                <a:latin typeface="Gotham Book"/>
              </a:rPr>
              <a:t> </a:t>
            </a:r>
          </a:p>
          <a:p>
            <a:pPr algn="l"/>
            <a:r>
              <a:rPr lang="en-US" sz="2800" dirty="0">
                <a:latin typeface="Gotham Book"/>
              </a:rPr>
              <a:t>LinkedIn		</a:t>
            </a:r>
            <a:r>
              <a:rPr lang="en-US" sz="2800" dirty="0" smtClean="0">
                <a:solidFill>
                  <a:schemeClr val="tx1"/>
                </a:solidFill>
                <a:latin typeface="Gotham Book"/>
              </a:rPr>
              <a:t>linkedin.com/</a:t>
            </a:r>
            <a:r>
              <a:rPr lang="en-US" sz="2800" dirty="0" smtClean="0">
                <a:latin typeface="Gotham Book"/>
              </a:rPr>
              <a:t>company/sensis_2 </a:t>
            </a:r>
            <a:endParaRPr lang="en-US" sz="2800" dirty="0">
              <a:latin typeface="Gotham Book"/>
            </a:endParaRPr>
          </a:p>
          <a:p>
            <a:pPr algn="l"/>
            <a:endParaRPr lang="en-US" sz="2800" dirty="0" smtClean="0">
              <a:latin typeface="Gotham Book"/>
            </a:endParaRPr>
          </a:p>
          <a:p>
            <a:pPr algn="l"/>
            <a:r>
              <a:rPr lang="en-US" sz="6000" b="1" dirty="0" smtClean="0">
                <a:solidFill>
                  <a:schemeClr val="tx1"/>
                </a:solidFill>
                <a:latin typeface="Gotham Book"/>
              </a:rPr>
              <a:t>Learn more about Sensis</a:t>
            </a:r>
            <a:r>
              <a:rPr lang="en-US" sz="6000" dirty="0" smtClean="0">
                <a:solidFill>
                  <a:schemeClr val="tx1"/>
                </a:solidFill>
                <a:latin typeface="Gotham Book"/>
              </a:rPr>
              <a:t>:</a:t>
            </a:r>
          </a:p>
          <a:p>
            <a:pPr algn="l"/>
            <a:r>
              <a:rPr lang="en-US" sz="2800" dirty="0" smtClean="0">
                <a:latin typeface="Gotham Book"/>
              </a:rPr>
              <a:t>sensisagency.com</a:t>
            </a:r>
          </a:p>
          <a:p>
            <a:pPr algn="l"/>
            <a:endParaRPr lang="en-US" sz="2800" dirty="0" smtClean="0">
              <a:latin typeface="Gotham Book"/>
            </a:endParaRPr>
          </a:p>
          <a:p>
            <a:pPr algn="l"/>
            <a:endParaRPr lang="en-US" sz="2800" dirty="0">
              <a:latin typeface="Gotham Book"/>
            </a:endParaRPr>
          </a:p>
          <a:p>
            <a:endParaRPr lang="en-US" dirty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2427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0" dirty="0" smtClean="0"/>
              <a:t>James Smith</a:t>
            </a:r>
          </a:p>
          <a:p>
            <a:r>
              <a:rPr lang="en-US" dirty="0" smtClean="0"/>
              <a:t>James.Smith@SensisAgency.com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8186</TotalTime>
  <Words>2054</Words>
  <Application>Microsoft Office PowerPoint</Application>
  <PresentationFormat>Custom</PresentationFormat>
  <Paragraphs>419</Paragraphs>
  <Slides>92</Slides>
  <Notes>80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Drupal Market Share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Smith</dc:creator>
  <cp:lastModifiedBy>James Smith</cp:lastModifiedBy>
  <cp:revision>532</cp:revision>
  <cp:lastPrinted>2013-01-25T01:02:11Z</cp:lastPrinted>
  <dcterms:created xsi:type="dcterms:W3CDTF">2012-11-12T16:43:14Z</dcterms:created>
  <dcterms:modified xsi:type="dcterms:W3CDTF">2013-02-16T01:56:13Z</dcterms:modified>
</cp:coreProperties>
</file>